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3" r:id="rId1"/>
  </p:sldMasterIdLst>
  <p:notesMasterIdLst>
    <p:notesMasterId r:id="rId11"/>
  </p:notesMasterIdLst>
  <p:sldIdLst>
    <p:sldId id="270" r:id="rId2"/>
    <p:sldId id="311" r:id="rId3"/>
    <p:sldId id="365" r:id="rId4"/>
    <p:sldId id="366" r:id="rId5"/>
    <p:sldId id="371" r:id="rId6"/>
    <p:sldId id="342" r:id="rId7"/>
    <p:sldId id="372" r:id="rId8"/>
    <p:sldId id="373" r:id="rId9"/>
    <p:sldId id="34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sther fan" initials="ef" lastIdx="1" clrIdx="0">
    <p:extLst>
      <p:ext uri="{19B8F6BF-5375-455C-9EA6-DF929625EA0E}">
        <p15:presenceInfo xmlns:p15="http://schemas.microsoft.com/office/powerpoint/2012/main" userId="075f14a0ffea5f7f" providerId="Windows Live"/>
      </p:ext>
    </p:extLst>
  </p:cmAuthor>
  <p:cmAuthor id="2" name="Yeng Shiow Lim" initials="YSL" lastIdx="1" clrIdx="1">
    <p:extLst>
      <p:ext uri="{19B8F6BF-5375-455C-9EA6-DF929625EA0E}">
        <p15:presenceInfo xmlns:p15="http://schemas.microsoft.com/office/powerpoint/2012/main" userId="385ee0dce7a98e8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285"/>
    <a:srgbClr val="390D1A"/>
    <a:srgbClr val="6A182F"/>
    <a:srgbClr val="992345"/>
    <a:srgbClr val="FFFFCC"/>
    <a:srgbClr val="0F6C7F"/>
    <a:srgbClr val="670D0D"/>
    <a:srgbClr val="325C9A"/>
    <a:srgbClr val="4A475D"/>
    <a:srgbClr val="17A6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19" autoAdjust="0"/>
    <p:restoredTop sz="71515" autoAdjust="0"/>
  </p:normalViewPr>
  <p:slideViewPr>
    <p:cSldViewPr>
      <p:cViewPr varScale="1">
        <p:scale>
          <a:sx n="63" d="100"/>
          <a:sy n="63" d="100"/>
        </p:scale>
        <p:origin x="1402" y="67"/>
      </p:cViewPr>
      <p:guideLst>
        <p:guide orient="horz" pos="2160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9FC77-4C07-4250-9504-1442D3B1CB40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0A47A-5C7E-436F-BE97-00A4918567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57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引言</a:t>
            </a:r>
            <a:r>
              <a:rPr lang="zh-CN" altLang="en-US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：</a:t>
            </a:r>
            <a:endParaRPr lang="en-US" sz="12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srgbClr val="FF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 </a:t>
            </a:r>
            <a:endParaRPr lang="zh-CN" altLang="en-US" b="1" i="0" dirty="0" smtClean="0">
              <a:solidFill>
                <a:srgbClr val="050505"/>
              </a:solidFill>
              <a:effectLst/>
              <a:latin typeface="Segoe UI Historic" panose="020B0502040204020203" pitchFamily="34" charset="0"/>
            </a:endParaRPr>
          </a:p>
          <a:p>
            <a:pPr algn="l"/>
            <a:r>
              <a:rPr lang="zh-CN" altLang="en-US" b="1" i="0" dirty="0" smtClean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我们不撤退</a:t>
            </a:r>
          </a:p>
          <a:p>
            <a:pPr algn="l"/>
            <a:r>
              <a:rPr lang="zh-CN" altLang="en-US" b="0" i="0" dirty="0" smtClean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阿富汗人涌进机场、攀住飞机，拚命想逃离母国的新闻画面，我们应当记忆犹新。</a:t>
            </a:r>
          </a:p>
          <a:p>
            <a:pPr algn="l"/>
            <a:r>
              <a:rPr lang="zh-CN" altLang="en-US" b="0" i="0" dirty="0" smtClean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美国撤军、塔利班重新当家后，竟有一群人主动找上塔利班，要求留在阿富汗，并为我们道出，正在上演的人道主义灾难。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198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b="1" dirty="0" smtClean="0">
              <a:solidFill>
                <a:schemeClr val="accent4">
                  <a:lumMod val="40000"/>
                  <a:lumOff val="60000"/>
                </a:schemeClr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阿富汗 </a:t>
            </a:r>
            <a:r>
              <a:rPr lang="en-US" altLang="zh-CN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Afghanistan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各地不同政治势力的基本单元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阿富汗地处西亚、南亚、中亚的交汇点，阿富汗的历史就因多山、多高原的地貌所形成的地缘政治而循环往复。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阿富汗向东是中国，向南是印度，向西伊朗高原，向北则是俄罗斯腹地的中亚五国；谁控制阿富汗，谁就控制欧亚大陆，因此，阿富汗的重要城市，在不同时期，都被四週的强大帝国收纳为藩属或边区。这些山高穀深，交通不便，散落在山间的氏族部落，没有成熟政治、军事架构的阿富汗人，历史上便只能向英印联邦或俄罗斯方面寻求庇护，努力在夹缝中维持自己的有限国土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b="0" dirty="0" smtClean="0">
              <a:solidFill>
                <a:schemeClr val="accent4">
                  <a:lumMod val="40000"/>
                  <a:lumOff val="60000"/>
                </a:schemeClr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阿富汗破碎的地形带来的遍地各大小氏族集团，可以毫不犹豫的投靠任何给予利益的势力，也可以毫不犹豫地与损害本氏族利益的势力翻脸。恶劣的交通状况、自然环境和凶悍民风，又让所有帝国势力都难以亲自控制。哪怕强大如全盛时期的英帝国，亲自下场控制阿富汗，依旧会被各方势力联手打得灰头土脸。在</a:t>
            </a:r>
            <a:r>
              <a:rPr lang="en-US" altLang="zh-CN" sz="1200" b="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1838~1885</a:t>
            </a:r>
            <a:r>
              <a:rPr lang="zh-CN" altLang="en-US" sz="1200" b="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年间，强大的英印陆军就曾两次出兵北上。结果都在顺利攻佔阿富汗各大城市后，被紧急动员联合的的各方武装联军撵了回去。甚至还有过全军覆没的惨败。无奈之下，英帝国与俄罗斯帝国也只能选择幕后操控，培植当地军阀争权夺利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b="1" dirty="0" smtClean="0">
              <a:solidFill>
                <a:schemeClr val="accent4">
                  <a:lumMod val="40000"/>
                  <a:lumOff val="60000"/>
                </a:schemeClr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b="1" dirty="0" smtClean="0">
              <a:solidFill>
                <a:schemeClr val="accent4">
                  <a:lumMod val="40000"/>
                  <a:lumOff val="60000"/>
                </a:schemeClr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b="1" dirty="0">
              <a:solidFill>
                <a:schemeClr val="accent4">
                  <a:lumMod val="40000"/>
                  <a:lumOff val="60000"/>
                </a:schemeClr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51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2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dirty="0" smtClean="0"/>
              <a:t>普什图法则</a:t>
            </a:r>
            <a:r>
              <a:rPr lang="en-US" altLang="zh-CN" dirty="0" smtClean="0"/>
              <a:t>: </a:t>
            </a:r>
          </a:p>
          <a:p>
            <a:pPr algn="l"/>
            <a:r>
              <a:rPr lang="zh-CN" altLang="en-US" dirty="0" smtClean="0"/>
              <a:t>普什图部落中一种特有的道德和行为规范</a:t>
            </a:r>
          </a:p>
          <a:p>
            <a:pPr algn="l"/>
            <a:r>
              <a:rPr lang="en-US" altLang="zh-CN" dirty="0" smtClean="0"/>
              <a:t>2001</a:t>
            </a:r>
            <a:r>
              <a:rPr lang="zh-CN" altLang="en-US" dirty="0" smtClean="0"/>
              <a:t>年“</a:t>
            </a:r>
            <a:r>
              <a:rPr lang="en-US" altLang="zh-CN" dirty="0" smtClean="0"/>
              <a:t>9·11”</a:t>
            </a:r>
            <a:r>
              <a:rPr lang="zh-CN" altLang="en-US" dirty="0" smtClean="0"/>
              <a:t>恐怖袭击事件发生后，美国要求阿富汗的塔利班政权将本</a:t>
            </a:r>
            <a:r>
              <a:rPr lang="en-US" altLang="zh-CN" dirty="0" smtClean="0"/>
              <a:t>·</a:t>
            </a:r>
            <a:r>
              <a:rPr lang="zh-CN" altLang="en-US" dirty="0" smtClean="0"/>
              <a:t>拉登交由美方，遭到毛拉奥马尔拒绝。在普什图法典中，有重要的一条是“</a:t>
            </a:r>
            <a:r>
              <a:rPr lang="en-US" altLang="zh-CN" dirty="0" smtClean="0"/>
              <a:t>Nang”</a:t>
            </a:r>
            <a:r>
              <a:rPr lang="zh-CN" altLang="en-US" dirty="0" smtClean="0"/>
              <a:t>，意思是“尊严”。不能将寻求庇护的朋友交给敌人，否则自己的尊严将受损，而没有尊严地活着还不如死去。直至战斗至死，</a:t>
            </a:r>
          </a:p>
          <a:p>
            <a:pPr algn="l"/>
            <a:r>
              <a:rPr lang="zh-CN" altLang="en-US" dirty="0" smtClean="0"/>
              <a:t>一个普什图人终要捍卫自己的尊严。每个普什图男人都要保护自己的女人和领地，只有自己的母亲、姐妹和妻子享有好名声，他的尊严才能得到维护。因此，普什图人极看重女人的贞洁。如果知晓这一点，便不难理解为什么普什图人在婚后把妻子束缚在家中，没有本人允许，妻子不允许与其他男子见面，更不能随便与别的男子讲话。</a:t>
            </a:r>
          </a:p>
          <a:p>
            <a:pPr algn="l"/>
            <a:endParaRPr lang="zh-CN" altLang="en-US" dirty="0" smtClean="0"/>
          </a:p>
          <a:p>
            <a:pPr algn="l"/>
            <a:r>
              <a:rPr lang="zh-CN" altLang="en-US" dirty="0" smtClean="0"/>
              <a:t>另外，比较受推崇的一条是“</a:t>
            </a:r>
            <a:r>
              <a:rPr lang="en-US" altLang="zh-CN" dirty="0" err="1" smtClean="0"/>
              <a:t>Badal</a:t>
            </a:r>
            <a:r>
              <a:rPr lang="en-US" altLang="zh-CN" dirty="0" smtClean="0"/>
              <a:t>”</a:t>
            </a:r>
            <a:r>
              <a:rPr lang="zh-CN" altLang="en-US" dirty="0" smtClean="0"/>
              <a:t>，意思是“报复”。如果遭受敌人冒犯或者尊严受到侮辱，普什图人不仅要向敌人报复，也要向敌人的家庭和所在的部落报复。招致报复的诱因会有很多，其中土地、钱财和女人等居多。如果尊严受到冒犯，普什图人必定报复。这是最为重要的一条，也深深融入了每个普什图人的血液。较小的争议可以通过协商解决，但关乎人命的谋杀必须要“以血还血”。</a:t>
            </a:r>
          </a:p>
          <a:p>
            <a:pPr algn="l"/>
            <a:endParaRPr lang="zh-CN" altLang="en-US" dirty="0" smtClean="0"/>
          </a:p>
          <a:p>
            <a:pPr algn="l"/>
            <a:r>
              <a:rPr lang="zh-CN" altLang="en-US" dirty="0" smtClean="0"/>
              <a:t>至今，普什图人按照族内的行为准则行事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76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98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70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838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61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57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75A894-F66E-45B4-AC16-03078491A5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D910006-2876-4983-B1ED-78A744F841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9E30F0-340C-4327-8FD2-755C12DB8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C42832-5165-4C1F-A9DF-A7A219AA1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205D4B-65BE-4E45-BE45-2E1469999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01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0FEF97-55E4-4CDC-8388-F6EBC04FB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CADFF08-B8B8-4F44-B5EB-E703A40F80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C3C0E0-2039-4E50-9A64-B0DB016AE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04B13E-4663-468A-9CF4-5483BDCB4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911233-48EA-47E2-BBA4-C67AD9721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99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D7B333B-78C2-492F-A119-A8439BE4C8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C0C0FBF-0BC9-4EA4-B45A-80A833F8AF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9C0398-4BFE-4DAD-BC0F-A40507812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F16DB9-C9EA-4C26-9232-81EA4DD5B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B3428F-8763-4A3C-A61C-E1CC39E47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41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74A5DF-28ED-46DE-8D36-9C693ACEA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1BA59C-E57F-4C17-B90F-B90FE515C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7CF973-4982-4EA9-B892-11EF41DA9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8D909B-CADA-422C-96F2-6F4A64A75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A00675-BF7A-485F-AD44-0F798E4CE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69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9525C4-2391-4EE5-89F1-FFF42054E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4DF132F-CBFD-4D74-908C-0C5F3546C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B6CAA1-2019-4B9B-95AA-AB341B06C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2B9737-1B55-4DD9-B4B1-CCFFBF2A8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34A14A-1774-40EB-A1A4-C8B6BA2B5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02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D6A8C4-F5B9-4F15-948E-5702F8C7C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3AF7BC-AF14-4C4A-A82C-F840E76DB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B3C0228-0760-4D6E-99C6-D9D83C1AEB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5293E9F-F933-4331-AB69-C4C2F197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4163446-44EF-4827-8B17-9F4C2E169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CD0978B-B41B-4303-9221-77A903A7D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01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A5A003-48E4-4ABF-B69D-515F815B5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C5F1756-79E6-4348-9CFC-86AC63456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B113F32-C896-4B90-8DF1-D109C82EF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46D95F2-8890-411F-96C0-4943FA4D19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F7AE4DF-F762-4BAC-A1EA-2FDF4E670B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B5148EB-AE75-46E1-90D6-F4E0169DE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D9422A7-A435-4988-BFE4-16525782D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C0AA024-964A-4E6A-B69D-5E4B19A16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07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1BCFDC-B34E-44A4-92C7-4F6A4497A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5351469-13B1-4BEA-B368-A2014B777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5EDBA81-208E-4097-9AAE-EDBC11DE0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4B77E13-D083-4F58-8E55-587F021FF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11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7259A2D-ECE8-4138-9559-A48C533B2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D0B93DB-CC4E-4907-9263-1D836D9B7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C004715-0CF8-483E-8C37-13AAC8112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74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685BB6-357D-466E-A4A6-9F23D3F22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1AC8CA-84CE-415E-A8DA-91A272FCE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FC9BA58-B29D-4C52-8A13-437AE0200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BAD71BE-B0B6-4DA5-9DC7-229A0386A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546C110-9B4A-4352-A670-6B32A1595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6A39F14-F063-447F-A1F0-D4C6B0A8F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05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817FAE-31D4-4936-95F9-0032CB2DD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BB6CC44-B3C9-4D67-B1CA-8517BBA3BE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18CA162-5D51-4EC3-AEE9-A962A1FFC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4AFEA44-60A4-4687-B98A-148A2E24C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5C7A81B-56FD-4722-94BF-CA9C11195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5D31202-2638-4CC8-AFAF-B66E4E475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57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A954A8B-ED08-412F-AE49-CB0223A49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7F46BED-A1C9-4A4C-BA0C-311703D19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482397-D670-41DA-AD31-62691BA3EC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E05AB-13C4-4FEF-8460-F7BC1550F1E5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9F0395-5741-485A-B0AB-EBAA5D701F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3671C3-2E2C-4BD7-9FEC-49088F54B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7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24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965088C-E327-4C2C-943C-FBE3AB933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E49E423-AFA0-4D36-A81A-87E76218AD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1590" y="1219200"/>
            <a:ext cx="2517409" cy="27523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35DF8C5-6BF9-42BD-825D-BB95C5D7BE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0043" y="526096"/>
            <a:ext cx="831271" cy="133146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3D9378-3288-4657-83CC-8853B3E20BA3}"/>
              </a:ext>
            </a:extLst>
          </p:cNvPr>
          <p:cNvSpPr txBox="1"/>
          <p:nvPr/>
        </p:nvSpPr>
        <p:spPr>
          <a:xfrm>
            <a:off x="1905000" y="4667070"/>
            <a:ext cx="83058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2022</a:t>
            </a:r>
            <a:r>
              <a:rPr lang="en-US" altLang="zh-TW" sz="24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年</a:t>
            </a:r>
            <a:r>
              <a:rPr lang="en-US" altLang="zh-TW" sz="24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en-US" altLang="zh-TW" sz="24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月</a:t>
            </a:r>
          </a:p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为阿富汗祷告</a:t>
            </a:r>
            <a:endParaRPr lang="en-MY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27000" decel="27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 -0.275 " pathEditMode="relative" rAng="0" ptsTypes="AA">
                                      <p:cBhvr>
                                        <p:cTn id="11" dur="2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75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18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0795083-B61B-4305-A6DD-398151CFBF2C}"/>
              </a:ext>
            </a:extLst>
          </p:cNvPr>
          <p:cNvSpPr txBox="1"/>
          <p:nvPr/>
        </p:nvSpPr>
        <p:spPr>
          <a:xfrm>
            <a:off x="352425" y="319296"/>
            <a:ext cx="6705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760" indent="-365760"/>
            <a:r>
              <a:rPr lang="zh-CN" altLang="en-US" sz="3600" b="1" dirty="0">
                <a:solidFill>
                  <a:srgbClr val="FFE28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阿富汗 </a:t>
            </a:r>
            <a:r>
              <a:rPr lang="en-US" sz="3600" b="1" dirty="0">
                <a:solidFill>
                  <a:srgbClr val="FFE28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Afghanistan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615D363-5D0A-4B96-9D98-66D10AC73896}"/>
              </a:ext>
            </a:extLst>
          </p:cNvPr>
          <p:cNvSpPr txBox="1"/>
          <p:nvPr/>
        </p:nvSpPr>
        <p:spPr>
          <a:xfrm>
            <a:off x="352425" y="1066800"/>
            <a:ext cx="11402866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 indent="-274320">
              <a:lnSpc>
                <a:spcPts val="3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位处亚洲中央。东中国，南印度，</a:t>
            </a:r>
            <a:br>
              <a:rPr lang="zh-CN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</a:br>
            <a:r>
              <a:rPr lang="zh-CN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西伊朗高原，北是俄罗斯腹地的中亚五国</a:t>
            </a:r>
            <a:r>
              <a:rPr lang="zh-CN" altLang="en-US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。</a:t>
            </a:r>
            <a:endParaRPr lang="zh-CN" altLang="en-US" sz="28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 marL="274320" indent="-274320">
              <a:lnSpc>
                <a:spcPts val="3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散居山间、不同来源、文化各异、</a:t>
            </a:r>
            <a:br>
              <a:rPr lang="zh-CN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CN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互不相属、各自为政的氏族部落，</a:t>
            </a:r>
            <a:br>
              <a:rPr lang="zh-CN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CN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是境内不同政治势力的基本单元。</a:t>
            </a:r>
          </a:p>
          <a:p>
            <a:pPr marL="274320" indent="-274320">
              <a:lnSpc>
                <a:spcPts val="3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4,000</a:t>
            </a:r>
            <a:r>
              <a:rPr lang="zh-CN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万人</a:t>
            </a:r>
            <a:r>
              <a:rPr lang="zh-CN" altLang="en-US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口</a:t>
            </a:r>
            <a:endParaRPr lang="en-US" altLang="zh-CN" sz="2800" dirty="0" smtClean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74320" indent="-274320">
              <a:lnSpc>
                <a:spcPts val="3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99.8</a:t>
            </a:r>
            <a:r>
              <a:rPr 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% </a:t>
            </a:r>
            <a:r>
              <a:rPr lang="zh-CN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逊尼派穆斯林</a:t>
            </a:r>
            <a:r>
              <a:rPr lang="en-US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</a:t>
            </a:r>
            <a:endParaRPr lang="en-US" sz="28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74320" indent="-274320">
              <a:lnSpc>
                <a:spcPts val="3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70</a:t>
            </a:r>
            <a:r>
              <a:rPr lang="zh-CN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个未得福音群</a:t>
            </a:r>
            <a:r>
              <a:rPr lang="zh-CN" altLang="en-US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体</a:t>
            </a:r>
            <a:endParaRPr lang="en-US" altLang="zh-CN" sz="2800" dirty="0" smtClean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74320" indent="-274320">
              <a:lnSpc>
                <a:spcPts val="3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主要族群</a:t>
            </a:r>
            <a:r>
              <a:rPr lang="en-US" altLang="zh-CN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</a:t>
            </a:r>
            <a:r>
              <a:rPr lang="zh-CN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普什图人， 奉行普什图法</a:t>
            </a:r>
            <a:r>
              <a:rPr lang="zh-CN" altLang="en-US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则</a:t>
            </a:r>
            <a:endParaRPr lang="en-US" altLang="zh-CN" sz="2800" dirty="0" smtClean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74320" indent="-274320">
              <a:lnSpc>
                <a:spcPts val="3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“塔利班”</a:t>
            </a:r>
            <a:r>
              <a:rPr lang="en-US" altLang="zh-CN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—— </a:t>
            </a:r>
            <a:r>
              <a:rPr lang="zh-CN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普什图语，意指“伊斯兰教的神学士”</a:t>
            </a:r>
            <a:endParaRPr lang="en-US" sz="28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xmlns="" id="{06A9A2B4-64CE-95D6-A611-48C8B00DBE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868902"/>
              </p:ext>
            </p:extLst>
          </p:nvPr>
        </p:nvGraphicFramePr>
        <p:xfrm>
          <a:off x="7643812" y="1066800"/>
          <a:ext cx="4195763" cy="3703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r:id="rId4" imgW="15466320" imgH="13650480" progId="">
                  <p:embed/>
                </p:oleObj>
              </mc:Choice>
              <mc:Fallback>
                <p:oleObj r:id="rId4" imgW="15466320" imgH="136504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43812" y="1066800"/>
                        <a:ext cx="4195763" cy="37031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796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18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615D363-5D0A-4B96-9D98-66D10AC73896}"/>
              </a:ext>
            </a:extLst>
          </p:cNvPr>
          <p:cNvSpPr txBox="1"/>
          <p:nvPr/>
        </p:nvSpPr>
        <p:spPr>
          <a:xfrm>
            <a:off x="3200400" y="833660"/>
            <a:ext cx="8763000" cy="4734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  <a:spcAft>
                <a:spcPts val="600"/>
              </a:spcAft>
            </a:pPr>
            <a:r>
              <a:rPr lang="zh-CN" altLang="en-US" sz="2800" b="1" dirty="0">
                <a:solidFill>
                  <a:srgbClr val="FFE28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古代是多元性的交汇点 </a:t>
            </a:r>
            <a:r>
              <a:rPr lang="en-US" sz="2800" dirty="0">
                <a:solidFill>
                  <a:srgbClr val="FFE28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</a:t>
            </a:r>
          </a:p>
          <a:p>
            <a:pPr marL="274320" indent="-285750">
              <a:lnSpc>
                <a:spcPts val="3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游牧和农耕文</a:t>
            </a:r>
            <a:r>
              <a:rPr lang="zh-CN" altLang="en-US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化</a:t>
            </a:r>
            <a:endParaRPr lang="zh-CN" altLang="en-US" sz="28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74320" indent="-285750">
              <a:lnSpc>
                <a:spcPts val="3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中华、印度和中东文</a:t>
            </a:r>
            <a:r>
              <a:rPr lang="zh-CN" altLang="en-US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明</a:t>
            </a:r>
            <a:endParaRPr lang="en-US" altLang="zh-CN" sz="2800" dirty="0" smtClean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74320" indent="-285750">
              <a:lnSpc>
                <a:spcPts val="3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拜火教、伊斯兰教、景教和佛教经此传入中</a:t>
            </a:r>
            <a:r>
              <a:rPr lang="zh-CN" altLang="en-US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国</a:t>
            </a:r>
            <a:endParaRPr lang="en-US" altLang="zh-CN" sz="2800" dirty="0" smtClean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74320" indent="-285750">
              <a:lnSpc>
                <a:spcPts val="3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中国古代四大发明传往阿拉伯世界和欧洲的必经之</a:t>
            </a:r>
            <a:r>
              <a:rPr lang="zh-CN" altLang="en-US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地</a:t>
            </a:r>
            <a:endParaRPr lang="en-US" sz="2800" dirty="0" smtClean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ts val="3400"/>
              </a:lnSpc>
              <a:spcBef>
                <a:spcPts val="1200"/>
              </a:spcBef>
              <a:spcAft>
                <a:spcPts val="600"/>
              </a:spcAft>
            </a:pPr>
            <a:r>
              <a:rPr lang="zh-CN" altLang="en-US" sz="2800" b="1" dirty="0">
                <a:solidFill>
                  <a:srgbClr val="FFE28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近代成为英俄、美苏间的争夺地</a:t>
            </a:r>
          </a:p>
          <a:p>
            <a:pPr marL="274320" indent="-274320">
              <a:lnSpc>
                <a:spcPts val="3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苏联解体后的内乱和塔利班与恐怖主义的</a:t>
            </a:r>
            <a:r>
              <a:rPr lang="zh-CN" altLang="en-US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联</a:t>
            </a:r>
            <a:r>
              <a:rPr lang="zh-CN" altLang="en-US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系</a:t>
            </a:r>
            <a:r>
              <a:rPr lang="en-US" altLang="zh-CN" sz="280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/>
            </a:r>
            <a:br>
              <a:rPr lang="en-US" altLang="zh-CN" sz="280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CN" altLang="en-US" sz="280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为</a:t>
            </a:r>
            <a:r>
              <a:rPr lang="zh-CN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阿富汗带来灾</a:t>
            </a:r>
            <a:r>
              <a:rPr lang="zh-CN" altLang="en-US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难</a:t>
            </a:r>
          </a:p>
          <a:p>
            <a:pPr marL="274320" indent="-274320">
              <a:lnSpc>
                <a:spcPts val="3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911</a:t>
            </a:r>
            <a:r>
              <a:rPr lang="zh-CN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事件美国在此打了</a:t>
            </a:r>
            <a:r>
              <a:rPr lang="en-US" altLang="zh-CN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</a:t>
            </a:r>
            <a:r>
              <a:rPr lang="zh-CN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年的反恐战</a:t>
            </a:r>
            <a:endParaRPr lang="en-US" sz="28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1133A9A-610D-45AD-A7A2-B152C97CF6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6600" y="371920"/>
            <a:ext cx="924478" cy="9234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" t="6740" r="12245" b="6608"/>
          <a:stretch/>
        </p:blipFill>
        <p:spPr>
          <a:xfrm>
            <a:off x="0" y="0"/>
            <a:ext cx="304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4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18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615D363-5D0A-4B96-9D98-66D10AC73896}"/>
              </a:ext>
            </a:extLst>
          </p:cNvPr>
          <p:cNvSpPr txBox="1"/>
          <p:nvPr/>
        </p:nvSpPr>
        <p:spPr>
          <a:xfrm>
            <a:off x="2514600" y="259861"/>
            <a:ext cx="9677400" cy="6478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  <a:spcAft>
                <a:spcPts val="600"/>
              </a:spcAft>
            </a:pPr>
            <a:r>
              <a:rPr lang="en-US" altLang="zh-CN" sz="2800" b="1" dirty="0">
                <a:solidFill>
                  <a:srgbClr val="FFE28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2021</a:t>
            </a:r>
            <a:r>
              <a:rPr lang="zh-CN" altLang="en-US" sz="2800" b="1" dirty="0">
                <a:solidFill>
                  <a:srgbClr val="FFE28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年八月美军撤兵，普什图族塔利班重掌政</a:t>
            </a:r>
            <a:r>
              <a:rPr lang="zh-CN" altLang="en-US" sz="2800" b="1" dirty="0" smtClean="0">
                <a:solidFill>
                  <a:srgbClr val="FFE28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权</a:t>
            </a:r>
            <a:endParaRPr lang="en-US" altLang="zh-CN" sz="2800" b="1" dirty="0" smtClean="0">
              <a:solidFill>
                <a:srgbClr val="FFE285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ts val="3600"/>
              </a:lnSpc>
              <a:spcAft>
                <a:spcPts val="60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明确表示实施伊斯兰教法，不会成为民主国家，</a:t>
            </a:r>
            <a:br>
              <a:rPr lang="zh-CN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但期待能与国际建立友</a:t>
            </a:r>
            <a:r>
              <a:rPr lang="zh-CN" altLang="en-US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好</a:t>
            </a:r>
            <a:r>
              <a:rPr lang="zh-CN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关</a:t>
            </a:r>
            <a:r>
              <a:rPr lang="zh-CN" altLang="en-US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系</a:t>
            </a:r>
            <a:r>
              <a:rPr lang="zh-CN" altLang="en-US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CN" altLang="en-US" sz="28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274320" indent="-274320">
              <a:lnSpc>
                <a:spcPts val="3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妇女权益被剥削，女性必需穿全身罩，不许工作及上</a:t>
            </a:r>
            <a:r>
              <a:rPr lang="zh-CN" altLang="en-US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学</a:t>
            </a:r>
            <a:endParaRPr lang="en-US" altLang="zh-CN" sz="2800" dirty="0" smtClean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274320" indent="-274320">
              <a:lnSpc>
                <a:spcPts val="3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经济崩溃、粮食短</a:t>
            </a:r>
            <a:r>
              <a:rPr lang="zh-CN" altLang="en-US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缺，</a:t>
            </a:r>
            <a:r>
              <a:rPr lang="zh-CN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超过一半人口（</a:t>
            </a:r>
            <a:r>
              <a:rPr lang="en-US" altLang="zh-CN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2,400</a:t>
            </a:r>
            <a:r>
              <a:rPr lang="zh-CN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万人 ）</a:t>
            </a:r>
            <a:br>
              <a:rPr lang="zh-CN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挨饿，父母被迫卖儿还债</a:t>
            </a:r>
            <a:br>
              <a:rPr lang="zh-CN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目前的主要经济收入来自于出产全球</a:t>
            </a:r>
            <a:r>
              <a:rPr lang="en-US" altLang="zh-CN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80%</a:t>
            </a:r>
            <a:r>
              <a:rPr lang="zh-CN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罂粟 </a:t>
            </a:r>
            <a:r>
              <a:rPr lang="zh-CN" altLang="en-US" sz="2800" b="0" i="0" dirty="0" smtClean="0">
                <a:solidFill>
                  <a:srgbClr val="4D5156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endParaRPr lang="en-US" altLang="zh-CN" sz="28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74320" indent="-274320">
              <a:lnSpc>
                <a:spcPts val="3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人道救援执行受阻碍， </a:t>
            </a:r>
            <a:r>
              <a:rPr lang="en-US" altLang="zh-CN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600</a:t>
            </a:r>
            <a:r>
              <a:rPr lang="zh-CN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万难民</a:t>
            </a:r>
            <a:br>
              <a:rPr lang="zh-CN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CN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(250</a:t>
            </a:r>
            <a:r>
              <a:rPr lang="zh-CN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万外逃， </a:t>
            </a:r>
            <a:r>
              <a:rPr lang="en-US" altLang="zh-CN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350</a:t>
            </a:r>
            <a:r>
              <a:rPr lang="zh-CN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万滞留在阿富汗境内</a:t>
            </a:r>
            <a:r>
              <a:rPr lang="en-US" altLang="zh-CN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 marL="274320" indent="-274320">
              <a:lnSpc>
                <a:spcPts val="3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超越北韩，成为迫害其督徒最严重的国家</a:t>
            </a:r>
            <a:br>
              <a:rPr lang="zh-CN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过去十年是信徒增长比例第二快国家</a:t>
            </a:r>
            <a:br>
              <a:rPr lang="zh-CN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许多基督徒逃往邻国农村地区或难民营</a:t>
            </a:r>
            <a:br>
              <a:rPr lang="zh-CN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福音广播及电视，带领多人归主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1133A9A-610D-45AD-A7A2-B152C97CF6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6600" y="371920"/>
            <a:ext cx="924478" cy="9234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r="7500"/>
          <a:stretch/>
        </p:blipFill>
        <p:spPr>
          <a:xfrm>
            <a:off x="0" y="0"/>
            <a:ext cx="2362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87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306085B-C785-4F37-9E11-91B8B98974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9600"/>
            <a:ext cx="12192000" cy="152386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93A965B-05B7-4DDD-9216-0B23FCACF6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4200" y="313862"/>
            <a:ext cx="1076879" cy="10757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0795083-B61B-4305-A6DD-398151CFBF2C}"/>
              </a:ext>
            </a:extLst>
          </p:cNvPr>
          <p:cNvSpPr txBox="1"/>
          <p:nvPr/>
        </p:nvSpPr>
        <p:spPr>
          <a:xfrm>
            <a:off x="1752600" y="3048000"/>
            <a:ext cx="8229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让我们同心为</a:t>
            </a:r>
            <a:r>
              <a:rPr lang="zh-CN" altLang="en-US" sz="3600" b="1" dirty="0" smtClean="0">
                <a:solidFill>
                  <a:srgbClr val="DC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阿</a:t>
            </a:r>
            <a:r>
              <a:rPr lang="zh-CN" altLang="en-US" sz="3600" b="1" dirty="0">
                <a:solidFill>
                  <a:srgbClr val="DC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富</a:t>
            </a:r>
            <a:r>
              <a:rPr lang="zh-CN" altLang="en-US" sz="3600" b="1" dirty="0" smtClean="0">
                <a:solidFill>
                  <a:srgbClr val="DC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汗</a:t>
            </a:r>
            <a:r>
              <a:rPr lang="zh-TW" altLang="en-US" sz="36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祷告</a:t>
            </a:r>
            <a:r>
              <a:rPr lang="en-MY" altLang="zh-TW" sz="36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/>
            </a:r>
            <a:br>
              <a:rPr lang="en-MY" altLang="zh-TW" sz="36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endParaRPr lang="en-US" sz="36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4384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27000" decel="27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75 " pathEditMode="relative" rAng="0" ptsTypes="AA">
                                      <p:cBhvr>
                                        <p:cTn id="8" dur="1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75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4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20CCD7D-5B36-134E-13EF-6B0F47D5ED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6" t="23494"/>
          <a:stretch/>
        </p:blipFill>
        <p:spPr>
          <a:xfrm>
            <a:off x="-76200" y="0"/>
            <a:ext cx="12268200" cy="744426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EB9E7C4-3AEA-4BD1-AAEF-321AED334C31}"/>
              </a:ext>
            </a:extLst>
          </p:cNvPr>
          <p:cNvSpPr/>
          <p:nvPr/>
        </p:nvSpPr>
        <p:spPr>
          <a:xfrm>
            <a:off x="1676400" y="914400"/>
            <a:ext cx="8915400" cy="5380119"/>
          </a:xfrm>
          <a:prstGeom prst="rect">
            <a:avLst/>
          </a:prstGeom>
          <a:solidFill>
            <a:srgbClr val="002060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CDDC02D-BF17-4209-B8FA-6E7707F49146}"/>
              </a:ext>
            </a:extLst>
          </p:cNvPr>
          <p:cNvSpPr txBox="1"/>
          <p:nvPr/>
        </p:nvSpPr>
        <p:spPr>
          <a:xfrm>
            <a:off x="1676400" y="1143000"/>
            <a:ext cx="8915400" cy="4983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600"/>
              </a:lnSpc>
              <a:spcAft>
                <a:spcPts val="120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天父，我们知道你必怜悯备受艰苦，</a:t>
            </a:r>
            <a:br>
              <a:rPr lang="zh-CN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CN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对未来没有把握的阿富汗人，</a:t>
            </a:r>
            <a:br>
              <a:rPr lang="zh-CN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CN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求你让他们早日知道祢的慈爱，经历平安。</a:t>
            </a:r>
          </a:p>
          <a:p>
            <a:pPr algn="ctr">
              <a:lnSpc>
                <a:spcPts val="3600"/>
              </a:lnSpc>
              <a:spcAft>
                <a:spcPts val="1200"/>
              </a:spcAft>
            </a:pPr>
            <a:r>
              <a:rPr lang="zh-CN" alt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主耶稣，我们为</a:t>
            </a:r>
            <a:r>
              <a:rPr lang="en-US" altLang="zh-CN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600</a:t>
            </a:r>
            <a:r>
              <a:rPr lang="zh-CN" alt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万流离失所者祈祷。</a:t>
            </a:r>
            <a:br>
              <a:rPr lang="zh-CN" alt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CN" alt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许多家庭在难民营中，祈求主赐下庇护和供应，</a:t>
            </a:r>
            <a:br>
              <a:rPr lang="zh-CN" alt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CN" alt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保守安顿在西方国家的难民早日找到住所和工作。</a:t>
            </a:r>
          </a:p>
          <a:p>
            <a:pPr algn="ctr">
              <a:lnSpc>
                <a:spcPts val="3600"/>
              </a:lnSpc>
              <a:spcAft>
                <a:spcPts val="120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天父，求祢保护阿富汗境内人数只有一万名的信徒， </a:t>
            </a:r>
            <a:br>
              <a:rPr lang="zh-CN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CN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赐他们足够的饮食，脱离恶人的手；</a:t>
            </a:r>
            <a:br>
              <a:rPr lang="zh-CN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CN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遭遇逼迫时，经历与主同在出人意外的平静安稳。</a:t>
            </a:r>
            <a:br>
              <a:rPr lang="zh-CN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CN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求主增添他们得救的人数。</a:t>
            </a:r>
          </a:p>
        </p:txBody>
      </p:sp>
    </p:spTree>
    <p:extLst>
      <p:ext uri="{BB962C8B-B14F-4D97-AF65-F5344CB8AC3E}">
        <p14:creationId xmlns:p14="http://schemas.microsoft.com/office/powerpoint/2010/main" val="308953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6" t="28420" r="5620"/>
          <a:stretch/>
        </p:blipFill>
        <p:spPr>
          <a:xfrm>
            <a:off x="-45720" y="0"/>
            <a:ext cx="1246632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EB9E7C4-3AEA-4BD1-AAEF-321AED334C31}"/>
              </a:ext>
            </a:extLst>
          </p:cNvPr>
          <p:cNvSpPr/>
          <p:nvPr/>
        </p:nvSpPr>
        <p:spPr>
          <a:xfrm>
            <a:off x="1295400" y="1905000"/>
            <a:ext cx="9342120" cy="4419600"/>
          </a:xfrm>
          <a:prstGeom prst="rect">
            <a:avLst/>
          </a:prstGeom>
          <a:solidFill>
            <a:srgbClr val="390D1A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CDDC02D-BF17-4209-B8FA-6E7707F49146}"/>
              </a:ext>
            </a:extLst>
          </p:cNvPr>
          <p:cNvSpPr txBox="1"/>
          <p:nvPr/>
        </p:nvSpPr>
        <p:spPr>
          <a:xfrm>
            <a:off x="685800" y="2187929"/>
            <a:ext cx="10668000" cy="40604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600"/>
              </a:lnSpc>
              <a:spcAft>
                <a:spcPts val="120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主耶稣，我们为阿富汗的塔利班政权领袖祷告，</a:t>
            </a:r>
            <a:br>
              <a:rPr lang="zh-CN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CN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请掌管他们的心，善待境内各族群，</a:t>
            </a:r>
            <a:br>
              <a:rPr lang="zh-CN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CN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停止逼害教会，不以极权为治，脱离暴力和恐怖主义。</a:t>
            </a:r>
          </a:p>
          <a:p>
            <a:pPr algn="ctr">
              <a:lnSpc>
                <a:spcPts val="3600"/>
              </a:lnSpc>
              <a:spcAft>
                <a:spcPts val="1200"/>
              </a:spcAft>
            </a:pPr>
            <a:r>
              <a:rPr lang="zh-CN" altLang="en-US" sz="2800" b="1" dirty="0">
                <a:solidFill>
                  <a:srgbClr val="FFE28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天父，我们为阿富汗的儿童祷告，</a:t>
            </a:r>
            <a:br>
              <a:rPr lang="zh-CN" altLang="en-US" sz="2800" b="1" dirty="0">
                <a:solidFill>
                  <a:srgbClr val="FFE28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CN" altLang="en-US" sz="2800" b="1" dirty="0">
                <a:solidFill>
                  <a:srgbClr val="FFE28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愿他们不再被贩卖还债，也不必在飢饿和枪声中入睡。</a:t>
            </a:r>
            <a:br>
              <a:rPr lang="zh-CN" altLang="en-US" sz="2800" b="1" dirty="0">
                <a:solidFill>
                  <a:srgbClr val="FFE28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CN" altLang="en-US" sz="2800" b="1" dirty="0">
                <a:solidFill>
                  <a:srgbClr val="FFE28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愿祢成为阿富汗妇女的保障与权益的维护者，</a:t>
            </a:r>
            <a:br>
              <a:rPr lang="zh-CN" altLang="en-US" sz="2800" b="1" dirty="0">
                <a:solidFill>
                  <a:srgbClr val="FFE28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CN" altLang="en-US" sz="2800" b="1" dirty="0">
                <a:solidFill>
                  <a:srgbClr val="FFE28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使她们远离暴力和逼害，有受教育和工作机会， </a:t>
            </a:r>
            <a:br>
              <a:rPr lang="zh-CN" altLang="en-US" sz="2800" b="1" dirty="0">
                <a:solidFill>
                  <a:srgbClr val="FFE28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CN" altLang="en-US" sz="2800" b="1" dirty="0">
                <a:solidFill>
                  <a:srgbClr val="FFE28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可以自由地行动和享受参与生活各方面的活动。</a:t>
            </a:r>
          </a:p>
        </p:txBody>
      </p:sp>
    </p:spTree>
    <p:extLst>
      <p:ext uri="{BB962C8B-B14F-4D97-AF65-F5344CB8AC3E}">
        <p14:creationId xmlns:p14="http://schemas.microsoft.com/office/powerpoint/2010/main" val="415089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5" t="23784" r="-257" b="7165"/>
          <a:stretch/>
        </p:blipFill>
        <p:spPr>
          <a:xfrm>
            <a:off x="0" y="0"/>
            <a:ext cx="122682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EB9E7C4-3AEA-4BD1-AAEF-321AED334C31}"/>
              </a:ext>
            </a:extLst>
          </p:cNvPr>
          <p:cNvSpPr/>
          <p:nvPr/>
        </p:nvSpPr>
        <p:spPr>
          <a:xfrm>
            <a:off x="1219200" y="1676400"/>
            <a:ext cx="10058400" cy="4648200"/>
          </a:xfrm>
          <a:prstGeom prst="rect">
            <a:avLst/>
          </a:prstGeom>
          <a:solidFill>
            <a:srgbClr val="002060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CDDC02D-BF17-4209-B8FA-6E7707F49146}"/>
              </a:ext>
            </a:extLst>
          </p:cNvPr>
          <p:cNvSpPr txBox="1"/>
          <p:nvPr/>
        </p:nvSpPr>
        <p:spPr>
          <a:xfrm>
            <a:off x="1248624" y="1880153"/>
            <a:ext cx="10058400" cy="4368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600"/>
              </a:lnSpc>
              <a:spcAft>
                <a:spcPts val="120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天父，我们为世界展望会留下的人道救援同工                            和当地的</a:t>
            </a:r>
            <a:r>
              <a:rPr lang="en-US" altLang="zh-CN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300</a:t>
            </a:r>
            <a:r>
              <a:rPr lang="zh-CN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名员工祷告，</a:t>
            </a:r>
            <a:br>
              <a:rPr lang="zh-CN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CN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求祢供应所需资源，得到政府合作，</a:t>
            </a:r>
            <a:br>
              <a:rPr lang="zh-CN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CN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不耽延健康、医疗、粮食和教育的服务。</a:t>
            </a:r>
          </a:p>
          <a:p>
            <a:pPr algn="ctr">
              <a:lnSpc>
                <a:spcPts val="3600"/>
              </a:lnSpc>
              <a:spcAft>
                <a:spcPts val="1200"/>
              </a:spcAft>
            </a:pPr>
            <a:r>
              <a:rPr lang="zh-CN" alt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天父，我们为所有收留阿富汗难民国家的教会祷告，</a:t>
            </a:r>
            <a:br>
              <a:rPr lang="zh-CN" alt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CN" alt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求祢感动和震动祢的儿女愿意关心照顾他们；</a:t>
            </a:r>
            <a:br>
              <a:rPr lang="zh-CN" alt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CN" alt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因为我们既得了不能震动的国，就当感恩，</a:t>
            </a:r>
            <a:br>
              <a:rPr lang="zh-CN" alt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CN" alt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照神所喜悦的用虔诚敬畏的心事奉神。</a:t>
            </a:r>
            <a:br>
              <a:rPr lang="zh-CN" alt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CN" alt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奉主耶稣基督的名求，阿们！</a:t>
            </a:r>
          </a:p>
        </p:txBody>
      </p:sp>
    </p:spTree>
    <p:extLst>
      <p:ext uri="{BB962C8B-B14F-4D97-AF65-F5344CB8AC3E}">
        <p14:creationId xmlns:p14="http://schemas.microsoft.com/office/powerpoint/2010/main" val="96392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2156C31-8894-454A-96DA-FF913E148B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" t="16279" r="511"/>
          <a:stretch/>
        </p:blipFill>
        <p:spPr>
          <a:xfrm>
            <a:off x="9525000" y="2590800"/>
            <a:ext cx="1771650" cy="2057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6BECD9B-835A-42BA-9EBD-CD47B273AC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8571471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742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10214</TotalTime>
  <Words>669</Words>
  <Application>Microsoft Office PowerPoint</Application>
  <PresentationFormat>Widescreen</PresentationFormat>
  <Paragraphs>63</Paragraphs>
  <Slides>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Microsoft JhengHei</vt:lpstr>
      <vt:lpstr>PMingLiU</vt:lpstr>
      <vt:lpstr>宋体</vt:lpstr>
      <vt:lpstr>Arial</vt:lpstr>
      <vt:lpstr>Calibri</vt:lpstr>
      <vt:lpstr>Calibri Light</vt:lpstr>
      <vt:lpstr>Segoe UI Historic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Esther</dc:creator>
  <cp:lastModifiedBy>Microsoft account</cp:lastModifiedBy>
  <cp:revision>2540</cp:revision>
  <dcterms:created xsi:type="dcterms:W3CDTF">2020-11-06T17:04:32Z</dcterms:created>
  <dcterms:modified xsi:type="dcterms:W3CDTF">2022-06-30T04:32:47Z</dcterms:modified>
</cp:coreProperties>
</file>