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Lato" panose="020F0502020204030203" pitchFamily="34" charset="0"/>
      <p:regular r:id="rId12"/>
      <p:bold r:id="rId13"/>
      <p:boldItalic r:id="rId14"/>
    </p:embeddedFont>
    <p:embeddedFont>
      <p:font typeface="Helvetica Neue"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Microsoft JhengHei" panose="020B0604030504040204" pitchFamily="34" charset="-12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NkeIoa3W7NdilEoGUNKrI/hVa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45" autoAdjust="0"/>
  </p:normalViewPr>
  <p:slideViewPr>
    <p:cSldViewPr snapToGrid="0">
      <p:cViewPr>
        <p:scale>
          <a:sx n="64" d="100"/>
          <a:sy n="64" d="100"/>
        </p:scale>
        <p:origin x="1397" y="4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87009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introduction:</a:t>
            </a:r>
            <a:endParaRPr/>
          </a:p>
          <a:p>
            <a:pPr marL="0" marR="0" lvl="0" indent="0" algn="l" rtl="0">
              <a:spcBef>
                <a:spcPts val="0"/>
              </a:spcBef>
              <a:spcAft>
                <a:spcPts val="0"/>
              </a:spcAft>
              <a:buNone/>
            </a:pPr>
            <a:r>
              <a:rPr lang="en-US" sz="1600">
                <a:solidFill>
                  <a:srgbClr val="FF0000"/>
                </a:solidFill>
                <a:latin typeface="Calibri"/>
                <a:ea typeface="Calibri"/>
                <a:cs typeface="Calibri"/>
                <a:sym typeface="Calibri"/>
              </a:rPr>
              <a:t> </a:t>
            </a:r>
            <a:endParaRPr/>
          </a:p>
          <a:p>
            <a:pPr marL="0" marR="0" lvl="0" indent="0" algn="l" rtl="0">
              <a:spcBef>
                <a:spcPts val="0"/>
              </a:spcBef>
              <a:spcAft>
                <a:spcPts val="0"/>
              </a:spcAft>
              <a:buNone/>
            </a:pPr>
            <a:r>
              <a:rPr lang="en-US" sz="1600">
                <a:solidFill>
                  <a:srgbClr val="FF0000"/>
                </a:solidFill>
                <a:latin typeface="Calibri"/>
                <a:ea typeface="Calibri"/>
                <a:cs typeface="Calibri"/>
                <a:sym typeface="Calibri"/>
              </a:rPr>
              <a:t>We do not retreat.</a:t>
            </a:r>
            <a:endParaRPr/>
          </a:p>
          <a:p>
            <a:pPr marL="0" marR="0" lvl="0" indent="0" algn="l" rtl="0">
              <a:spcBef>
                <a:spcPts val="0"/>
              </a:spcBef>
              <a:spcAft>
                <a:spcPts val="0"/>
              </a:spcAft>
              <a:buNone/>
            </a:pPr>
            <a:endParaRPr sz="1600">
              <a:solidFill>
                <a:srgbClr val="FF0000"/>
              </a:solidFill>
              <a:latin typeface="Calibri"/>
              <a:ea typeface="Calibri"/>
              <a:cs typeface="Calibri"/>
              <a:sym typeface="Calibri"/>
            </a:endParaRPr>
          </a:p>
          <a:p>
            <a:pPr marL="0" marR="0" lvl="0" indent="0" algn="l" rtl="0">
              <a:spcBef>
                <a:spcPts val="0"/>
              </a:spcBef>
              <a:spcAft>
                <a:spcPts val="0"/>
              </a:spcAft>
              <a:buNone/>
            </a:pPr>
            <a:r>
              <a:rPr lang="en-US" sz="1600">
                <a:solidFill>
                  <a:srgbClr val="FF0000"/>
                </a:solidFill>
                <a:latin typeface="Calibri"/>
                <a:ea typeface="Calibri"/>
                <a:cs typeface="Calibri"/>
                <a:sym typeface="Calibri"/>
              </a:rPr>
              <a:t>The images from news stories of Afghans pouring into airports, clinging to planes, desperately trying to escape their home countries, should be fresh in our memory.</a:t>
            </a:r>
            <a:endParaRPr/>
          </a:p>
          <a:p>
            <a:pPr marL="0" marR="0" lvl="0" indent="0" algn="l" rtl="0">
              <a:spcBef>
                <a:spcPts val="0"/>
              </a:spcBef>
              <a:spcAft>
                <a:spcPts val="0"/>
              </a:spcAft>
              <a:buNone/>
            </a:pPr>
            <a:r>
              <a:rPr lang="en-US" sz="1600">
                <a:solidFill>
                  <a:srgbClr val="FF0000"/>
                </a:solidFill>
                <a:latin typeface="Calibri"/>
                <a:ea typeface="Calibri"/>
                <a:cs typeface="Calibri"/>
                <a:sym typeface="Calibri"/>
              </a:rPr>
              <a:t>After the US withdrew its troops and the Taliban took over again, a group of people took the initiative to approach the Taliban and demanded to stay in Afghanistan and told us about the ongoing humanitarian disaster over there.</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09171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80000"/>
              </a:lnSpc>
              <a:spcBef>
                <a:spcPts val="0"/>
              </a:spcBef>
              <a:spcAft>
                <a:spcPts val="0"/>
              </a:spcAft>
              <a:buClr>
                <a:srgbClr val="CCC0D9"/>
              </a:buClr>
              <a:buSzPts val="930"/>
              <a:buFont typeface="Lato"/>
              <a:buNone/>
            </a:pPr>
            <a:r>
              <a:rPr lang="en-US" sz="930" b="1" i="0" dirty="0">
                <a:solidFill>
                  <a:srgbClr val="CCC0D9"/>
                </a:solidFill>
                <a:latin typeface="Lato"/>
                <a:ea typeface="Lato"/>
                <a:cs typeface="Lato"/>
                <a:sym typeface="Lato"/>
              </a:rPr>
              <a:t>Afghanistan</a:t>
            </a:r>
            <a:endParaRPr sz="930" b="1" i="0" dirty="0">
              <a:solidFill>
                <a:srgbClr val="CCC0D9"/>
              </a:solidFill>
              <a:latin typeface="Lato"/>
              <a:ea typeface="Lato"/>
              <a:cs typeface="Lato"/>
              <a:sym typeface="Lato"/>
            </a:endParaRPr>
          </a:p>
          <a:p>
            <a:pPr marL="0" lvl="0" indent="0" algn="l" rtl="0">
              <a:lnSpc>
                <a:spcPct val="80000"/>
              </a:lnSpc>
              <a:spcBef>
                <a:spcPts val="0"/>
              </a:spcBef>
              <a:spcAft>
                <a:spcPts val="0"/>
              </a:spcAft>
              <a:buNone/>
            </a:pPr>
            <a:r>
              <a:rPr lang="en-US" sz="1395" dirty="0"/>
              <a:t>The fundamental elements of different political forces in the country:</a:t>
            </a:r>
            <a:endParaRPr dirty="0"/>
          </a:p>
          <a:p>
            <a:pPr marL="0" lvl="0" indent="0" algn="l" rtl="0">
              <a:lnSpc>
                <a:spcPct val="80000"/>
              </a:lnSpc>
              <a:spcBef>
                <a:spcPts val="0"/>
              </a:spcBef>
              <a:spcAft>
                <a:spcPts val="0"/>
              </a:spcAft>
              <a:buNone/>
            </a:pPr>
            <a:r>
              <a:rPr lang="en-US" sz="1395" dirty="0">
                <a:latin typeface="Calibri"/>
                <a:ea typeface="Calibri"/>
                <a:cs typeface="Calibri"/>
                <a:sym typeface="Calibri"/>
              </a:rPr>
              <a:t> </a:t>
            </a:r>
            <a:endParaRPr dirty="0"/>
          </a:p>
          <a:p>
            <a:pPr marL="0" marR="0" lvl="0" indent="0" algn="l" rtl="0">
              <a:lnSpc>
                <a:spcPct val="80000"/>
              </a:lnSpc>
              <a:spcBef>
                <a:spcPts val="0"/>
              </a:spcBef>
              <a:spcAft>
                <a:spcPts val="0"/>
              </a:spcAft>
              <a:buNone/>
            </a:pPr>
            <a:r>
              <a:rPr lang="en-US" sz="1395" dirty="0">
                <a:solidFill>
                  <a:srgbClr val="000000"/>
                </a:solidFill>
                <a:latin typeface="Times New Roman"/>
                <a:ea typeface="Times New Roman"/>
                <a:cs typeface="Times New Roman"/>
                <a:sym typeface="Times New Roman"/>
              </a:rPr>
              <a:t>Afghanistan is located at the intersection of West Asia, South Asia, and Central Asia. Because of its geopolitical landform of numerous mountains and plateaus, historically Afghanistan has experienced cycles of dominations by different political powers.</a:t>
            </a:r>
            <a:endParaRPr dirty="0"/>
          </a:p>
          <a:p>
            <a:pPr marL="0" marR="0" lvl="0" indent="0" algn="l" rtl="0">
              <a:lnSpc>
                <a:spcPct val="80000"/>
              </a:lnSpc>
              <a:spcBef>
                <a:spcPts val="1560"/>
              </a:spcBef>
              <a:spcAft>
                <a:spcPts val="0"/>
              </a:spcAft>
              <a:buNone/>
            </a:pPr>
            <a:endParaRPr sz="1395" dirty="0">
              <a:solidFill>
                <a:srgbClr val="000000"/>
              </a:solidFill>
              <a:latin typeface="Times New Roman"/>
              <a:ea typeface="Times New Roman"/>
              <a:cs typeface="Times New Roman"/>
              <a:sym typeface="Times New Roman"/>
            </a:endParaRPr>
          </a:p>
          <a:p>
            <a:pPr marL="0" marR="0" lvl="0" indent="0" algn="l" rtl="0">
              <a:lnSpc>
                <a:spcPct val="80000"/>
              </a:lnSpc>
              <a:spcBef>
                <a:spcPts val="1560"/>
              </a:spcBef>
              <a:spcAft>
                <a:spcPts val="0"/>
              </a:spcAft>
              <a:buNone/>
            </a:pPr>
            <a:r>
              <a:rPr lang="en-US" sz="1395" dirty="0">
                <a:solidFill>
                  <a:srgbClr val="333333"/>
                </a:solidFill>
                <a:latin typeface="Times New Roman"/>
                <a:ea typeface="Times New Roman"/>
                <a:cs typeface="Times New Roman"/>
                <a:sym typeface="Times New Roman"/>
              </a:rPr>
              <a:t>China is to the East of Afghanistan, India to its South, the Iranian plateau to its west, and to its north, the five independent former Soviet republics in Central Asia. Controlling Afghanistan means controlling Eurasia. That is the reason why major Afghanistan cities have been declared by surrounding powerful countries as vassals or frontier. The Afghan tribes scattered in the deep mountains with inconvenient transportation are also in lack of mature political and military structure. Historically they could only seek refuge from British or India Commonwealth or Russia, striving for survival of their limited territory in the crevice.</a:t>
            </a:r>
            <a:endParaRPr dirty="0"/>
          </a:p>
          <a:p>
            <a:pPr marL="0" marR="0" lvl="0" indent="0" algn="l" rtl="0">
              <a:lnSpc>
                <a:spcPct val="80000"/>
              </a:lnSpc>
              <a:spcBef>
                <a:spcPts val="1560"/>
              </a:spcBef>
              <a:spcAft>
                <a:spcPts val="0"/>
              </a:spcAft>
              <a:buNone/>
            </a:pPr>
            <a:endParaRPr sz="1395" dirty="0">
              <a:solidFill>
                <a:srgbClr val="333333"/>
              </a:solidFill>
              <a:latin typeface="Times New Roman"/>
              <a:ea typeface="Times New Roman"/>
              <a:cs typeface="Times New Roman"/>
              <a:sym typeface="Times New Roman"/>
            </a:endParaRPr>
          </a:p>
          <a:p>
            <a:pPr marL="0" marR="0" lvl="0" indent="0" algn="l" rtl="0">
              <a:lnSpc>
                <a:spcPct val="80000"/>
              </a:lnSpc>
              <a:spcBef>
                <a:spcPts val="1560"/>
              </a:spcBef>
              <a:spcAft>
                <a:spcPts val="0"/>
              </a:spcAft>
              <a:buNone/>
            </a:pPr>
            <a:r>
              <a:rPr lang="en-US" sz="1395" dirty="0">
                <a:solidFill>
                  <a:srgbClr val="333333"/>
                </a:solidFill>
                <a:latin typeface="Times New Roman"/>
                <a:ea typeface="Times New Roman"/>
                <a:cs typeface="Times New Roman"/>
                <a:sym typeface="Times New Roman"/>
              </a:rPr>
              <a:t>The broken terrain of Afghanistan resulted in multiple tribes, big and small, everywhere in the country. Without hesitation, they join any power beneficial to them or turn against any forces that harm their interests. Due to difficulties in transportation, its natural environment, and  ferocious culture, it is hard for any of the imperial forces to directly control Afghanistan. Even an empire as strong as the British empire at its peak, the local forces jointly defeated them when they tried to seek control of Afghanistan. Between 1838-1885, the powerful Anglo-Indian army twice invaded Afghanistan. While they smoothly occupied the big cities, the military coalition forces of the Afghans urgently came together forced these enemies out of the country. At the end, the British-Indian army lost miserably. In desperation, the British and Russian empires could only choose to remotely control their Afghan territories behind the scenes, building and empowering the local warlords to compete for power and profits.</a:t>
            </a:r>
            <a:endParaRPr sz="1395" dirty="0">
              <a:latin typeface="Times New Roman"/>
              <a:ea typeface="Times New Roman"/>
              <a:cs typeface="Times New Roman"/>
              <a:sym typeface="Times New Roman"/>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3207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800"/>
              <a:buFont typeface="Calibri"/>
              <a:buNone/>
            </a:pPr>
            <a:endParaRPr sz="1800" dirty="0">
              <a:latin typeface="Times New Roman"/>
              <a:ea typeface="Times New Roman"/>
              <a:cs typeface="Times New Roman"/>
              <a:sym typeface="Times New Roman"/>
            </a:endParaRPr>
          </a:p>
        </p:txBody>
      </p:sp>
      <p:sp>
        <p:nvSpPr>
          <p:cNvPr id="105" name="Google Shape;10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3181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650" b="0" i="0" dirty="0">
                <a:solidFill>
                  <a:srgbClr val="333333"/>
                </a:solidFill>
                <a:latin typeface="Helvetica Neue"/>
                <a:ea typeface="Helvetica Neue"/>
                <a:cs typeface="Helvetica Neue"/>
                <a:sym typeface="Helvetica Neue"/>
              </a:rPr>
              <a:t>Pashtun Rules: A specific set of moral and behavioral disciplines among the Pashtun tribes.</a:t>
            </a:r>
            <a:endParaRPr sz="650" dirty="0"/>
          </a:p>
          <a:p>
            <a:pPr marL="0" lvl="0" indent="0" algn="l" rtl="0">
              <a:lnSpc>
                <a:spcPct val="80000"/>
              </a:lnSpc>
              <a:spcBef>
                <a:spcPts val="0"/>
              </a:spcBef>
              <a:spcAft>
                <a:spcPts val="0"/>
              </a:spcAft>
              <a:buNone/>
            </a:pPr>
            <a:endParaRPr sz="650" b="0" i="0" dirty="0">
              <a:solidFill>
                <a:srgbClr val="333333"/>
              </a:solidFill>
              <a:latin typeface="Helvetica Neue"/>
              <a:ea typeface="Helvetica Neue"/>
              <a:cs typeface="Helvetica Neue"/>
              <a:sym typeface="Helvetica Neue"/>
            </a:endParaRPr>
          </a:p>
          <a:p>
            <a:pPr marL="0" lvl="0" indent="0" algn="l" rtl="0">
              <a:lnSpc>
                <a:spcPct val="80000"/>
              </a:lnSpc>
              <a:spcBef>
                <a:spcPts val="0"/>
              </a:spcBef>
              <a:spcAft>
                <a:spcPts val="0"/>
              </a:spcAft>
              <a:buNone/>
            </a:pPr>
            <a:r>
              <a:rPr lang="en-US" sz="650" b="0" i="0" dirty="0">
                <a:solidFill>
                  <a:srgbClr val="333333"/>
                </a:solidFill>
                <a:latin typeface="Helvetica Neue"/>
                <a:ea typeface="Helvetica Neue"/>
                <a:cs typeface="Helvetica Neue"/>
                <a:sym typeface="Helvetica Neue"/>
              </a:rPr>
              <a:t>After the 9/11 terrorist attack in 2001, US demanded the Afghan Taliban regime to turn in bin Laden. However,</a:t>
            </a:r>
            <a:r>
              <a:rPr lang="en-US" sz="650" dirty="0">
                <a:solidFill>
                  <a:srgbClr val="333333"/>
                </a:solidFill>
                <a:latin typeface="Helvetica Neue"/>
                <a:ea typeface="Helvetica Neue"/>
                <a:cs typeface="Helvetica Neue"/>
                <a:sym typeface="Helvetica Neue"/>
              </a:rPr>
              <a:t> </a:t>
            </a:r>
            <a:r>
              <a:rPr lang="en-US" sz="650" b="0" i="0" dirty="0" err="1">
                <a:solidFill>
                  <a:srgbClr val="333333"/>
                </a:solidFill>
                <a:latin typeface="Helvetica Neue"/>
                <a:ea typeface="Helvetica Neue"/>
                <a:cs typeface="Helvetica Neue"/>
                <a:sym typeface="Helvetica Neue"/>
              </a:rPr>
              <a:t>Mullā</a:t>
            </a:r>
            <a:r>
              <a:rPr lang="en-US" sz="650" b="0" i="0" dirty="0">
                <a:solidFill>
                  <a:srgbClr val="333333"/>
                </a:solidFill>
                <a:latin typeface="Helvetica Neue"/>
                <a:ea typeface="Helvetica Neue"/>
                <a:cs typeface="Helvetica Neue"/>
                <a:sym typeface="Helvetica Neue"/>
              </a:rPr>
              <a:t> Umar refused. One of the important Pashtunwali doctrines is “Nang”, which means “dignity”. One cannot hand over any friends who came to seek asylum to their enemies. Otherwise, his dignity will be damaged. It is better to die than living without dignity. People would fight the battle until they lose their lives.</a:t>
            </a:r>
            <a:endParaRPr sz="650" b="0" i="0" dirty="0">
              <a:solidFill>
                <a:srgbClr val="333333"/>
              </a:solidFill>
              <a:latin typeface="Helvetica Neue"/>
              <a:ea typeface="Helvetica Neue"/>
              <a:cs typeface="Helvetica Neue"/>
              <a:sym typeface="Helvetica Neue"/>
            </a:endParaRPr>
          </a:p>
          <a:p>
            <a:pPr marL="0" lvl="0" indent="0" algn="l" rtl="0">
              <a:lnSpc>
                <a:spcPct val="80000"/>
              </a:lnSpc>
              <a:spcBef>
                <a:spcPts val="0"/>
              </a:spcBef>
              <a:spcAft>
                <a:spcPts val="0"/>
              </a:spcAft>
              <a:buNone/>
            </a:pPr>
            <a:endParaRPr sz="650" b="0" i="0" dirty="0">
              <a:solidFill>
                <a:srgbClr val="333333"/>
              </a:solidFill>
              <a:latin typeface="Helvetica Neue"/>
              <a:ea typeface="Helvetica Neue"/>
              <a:cs typeface="Helvetica Neue"/>
              <a:sym typeface="Helvetica Neue"/>
            </a:endParaRPr>
          </a:p>
          <a:p>
            <a:pPr marL="0" lvl="0" indent="0" algn="l" rtl="0">
              <a:lnSpc>
                <a:spcPct val="80000"/>
              </a:lnSpc>
              <a:spcBef>
                <a:spcPts val="0"/>
              </a:spcBef>
              <a:spcAft>
                <a:spcPts val="0"/>
              </a:spcAft>
              <a:buNone/>
            </a:pPr>
            <a:r>
              <a:rPr lang="en-US" sz="650" b="0" i="0" dirty="0">
                <a:solidFill>
                  <a:srgbClr val="333333"/>
                </a:solidFill>
                <a:latin typeface="Helvetica Neue"/>
                <a:ea typeface="Helvetica Neue"/>
                <a:cs typeface="Helvetica Neue"/>
                <a:sym typeface="Helvetica Neue"/>
              </a:rPr>
              <a:t>A Pashtun must ultimately defend his dignity. Every Pashtun man must protect their women and their territory. He can keep himself reputable only when his mother, sisters, and wives maintain good reputation. Therefore, the Pashtuns highly regard the chastity of a woman. Knowing this helps people understand why the Pashtuns keep their wives at home after marriage. The wife cannot meet other men, let alone casually talking to them, without the husband’s permission.</a:t>
            </a:r>
            <a:endParaRPr sz="650" dirty="0"/>
          </a:p>
          <a:p>
            <a:pPr marL="0" lvl="0" indent="0" algn="l" rtl="0">
              <a:lnSpc>
                <a:spcPct val="80000"/>
              </a:lnSpc>
              <a:spcBef>
                <a:spcPts val="0"/>
              </a:spcBef>
              <a:spcAft>
                <a:spcPts val="0"/>
              </a:spcAft>
              <a:buNone/>
            </a:pPr>
            <a:endParaRPr sz="650" b="0" i="0" dirty="0">
              <a:solidFill>
                <a:srgbClr val="333333"/>
              </a:solidFill>
              <a:latin typeface="Helvetica Neue"/>
              <a:ea typeface="Helvetica Neue"/>
              <a:cs typeface="Helvetica Neue"/>
              <a:sym typeface="Helvetica Neue"/>
            </a:endParaRPr>
          </a:p>
          <a:p>
            <a:pPr marL="0" lvl="0" indent="0" algn="l" rtl="0">
              <a:lnSpc>
                <a:spcPct val="80000"/>
              </a:lnSpc>
              <a:spcBef>
                <a:spcPts val="0"/>
              </a:spcBef>
              <a:spcAft>
                <a:spcPts val="0"/>
              </a:spcAft>
              <a:buNone/>
            </a:pPr>
            <a:r>
              <a:rPr lang="en-US" sz="650" b="0" i="0" dirty="0">
                <a:solidFill>
                  <a:srgbClr val="333333"/>
                </a:solidFill>
                <a:latin typeface="Helvetica Neue"/>
                <a:ea typeface="Helvetica Neue"/>
                <a:cs typeface="Helvetica Neue"/>
                <a:sym typeface="Helvetica Neue"/>
              </a:rPr>
              <a:t>Another doctrine that is more respected is called “Badal”, which means “revenge”. When being offended or insulted by an enemy, the Pashtun not only takes revenge against that person, but also the family and tribe. There are a lot of reasons for a revenge. Most of the time are about land, money, and/or women. If a Pashtun’s dignity is offended, he definitely retaliates. This is the most important doctrine deeply integrated into the blood of every Pashtun. Minor disputes can be resolved through negotiation, but for a murder, it must be  “blood for blood”.</a:t>
            </a:r>
            <a:endParaRPr sz="650" dirty="0"/>
          </a:p>
          <a:p>
            <a:pPr marL="0" lvl="0" indent="0" algn="l" rtl="0">
              <a:lnSpc>
                <a:spcPct val="80000"/>
              </a:lnSpc>
              <a:spcBef>
                <a:spcPts val="0"/>
              </a:spcBef>
              <a:spcAft>
                <a:spcPts val="0"/>
              </a:spcAft>
              <a:buNone/>
            </a:pPr>
            <a:endParaRPr sz="650" b="0" i="0" dirty="0">
              <a:solidFill>
                <a:srgbClr val="333333"/>
              </a:solidFill>
              <a:latin typeface="Helvetica Neue"/>
              <a:ea typeface="Helvetica Neue"/>
              <a:cs typeface="Helvetica Neue"/>
              <a:sym typeface="Helvetica Neue"/>
            </a:endParaRPr>
          </a:p>
          <a:p>
            <a:pPr marL="0" lvl="0" indent="0" algn="l" rtl="0">
              <a:lnSpc>
                <a:spcPct val="80000"/>
              </a:lnSpc>
              <a:spcBef>
                <a:spcPts val="0"/>
              </a:spcBef>
              <a:spcAft>
                <a:spcPts val="0"/>
              </a:spcAft>
              <a:buNone/>
            </a:pPr>
            <a:r>
              <a:rPr lang="en-US" sz="650" b="0" i="0" dirty="0">
                <a:solidFill>
                  <a:srgbClr val="333333"/>
                </a:solidFill>
                <a:latin typeface="Helvetica Neue"/>
                <a:ea typeface="Helvetica Neue"/>
                <a:cs typeface="Helvetica Neue"/>
                <a:sym typeface="Helvetica Neue"/>
              </a:rPr>
              <a:t>Until today, the Pashtuns are still following these tribal guidelines.</a:t>
            </a:r>
            <a:endParaRPr sz="650" dirty="0"/>
          </a:p>
          <a:p>
            <a:pPr marL="0" lvl="0" indent="0" algn="l" rtl="0">
              <a:lnSpc>
                <a:spcPct val="80000"/>
              </a:lnSpc>
              <a:spcBef>
                <a:spcPts val="0"/>
              </a:spcBef>
              <a:spcAft>
                <a:spcPts val="0"/>
              </a:spcAft>
              <a:buNone/>
            </a:pPr>
            <a:endParaRPr sz="650" b="0" i="0" dirty="0">
              <a:solidFill>
                <a:srgbClr val="333333"/>
              </a:solidFill>
              <a:latin typeface="Helvetica Neue"/>
              <a:ea typeface="Helvetica Neue"/>
              <a:cs typeface="Helvetica Neue"/>
              <a:sym typeface="Helvetica Neue"/>
            </a:endParaRPr>
          </a:p>
          <a:p>
            <a:pPr marL="0" lvl="0" indent="0" algn="l" rtl="0">
              <a:lnSpc>
                <a:spcPct val="80000"/>
              </a:lnSpc>
              <a:spcBef>
                <a:spcPts val="0"/>
              </a:spcBef>
              <a:spcAft>
                <a:spcPts val="0"/>
              </a:spcAft>
              <a:buNone/>
            </a:pPr>
            <a:endParaRPr sz="650" dirty="0"/>
          </a:p>
        </p:txBody>
      </p:sp>
      <p:sp>
        <p:nvSpPr>
          <p:cNvPr id="113" name="Google Shape;11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921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420151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76812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7" name="Google Shape;13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56093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5" name="Google Shape;14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21465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3" name="Google Shape;15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04410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2407"/>
        </a:solidFill>
        <a:effectLst/>
      </p:bgPr>
    </p:bg>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9144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4721590" y="1219200"/>
            <a:ext cx="2517409" cy="2752368"/>
          </a:xfrm>
          <a:prstGeom prst="rect">
            <a:avLst/>
          </a:prstGeom>
          <a:noFill/>
          <a:ln>
            <a:noFill/>
          </a:ln>
          <a:effectLst>
            <a:outerShdw blurRad="50800" dist="38100" dir="2700000" algn="tl" rotWithShape="0">
              <a:srgbClr val="000000">
                <a:alpha val="40000"/>
              </a:srgbClr>
            </a:outerShdw>
          </a:effectLst>
        </p:spPr>
      </p:pic>
      <p:pic>
        <p:nvPicPr>
          <p:cNvPr id="91" name="Google Shape;91;p1"/>
          <p:cNvPicPr preferRelativeResize="0"/>
          <p:nvPr/>
        </p:nvPicPr>
        <p:blipFill rotWithShape="1">
          <a:blip r:embed="rId5">
            <a:alphaModFix/>
          </a:blip>
          <a:srcRect/>
          <a:stretch/>
        </p:blipFill>
        <p:spPr>
          <a:xfrm>
            <a:off x="10740043" y="526096"/>
            <a:ext cx="831271" cy="1331460"/>
          </a:xfrm>
          <a:prstGeom prst="rect">
            <a:avLst/>
          </a:prstGeom>
          <a:noFill/>
          <a:ln>
            <a:noFill/>
          </a:ln>
        </p:spPr>
      </p:pic>
      <p:sp>
        <p:nvSpPr>
          <p:cNvPr id="92" name="Google Shape;92;p1"/>
          <p:cNvSpPr txBox="1"/>
          <p:nvPr/>
        </p:nvSpPr>
        <p:spPr>
          <a:xfrm>
            <a:off x="1905000" y="4667070"/>
            <a:ext cx="83058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Microsoft JhengHei"/>
                <a:ea typeface="Microsoft JhengHei"/>
                <a:cs typeface="Microsoft JhengHei"/>
                <a:sym typeface="Microsoft JhengHei"/>
              </a:rPr>
              <a:t>July 2022</a:t>
            </a:r>
            <a:endParaRPr/>
          </a:p>
          <a:p>
            <a:pPr marL="0" marR="0" lvl="0" indent="0" algn="ctr" rtl="0">
              <a:spcBef>
                <a:spcPts val="0"/>
              </a:spcBef>
              <a:spcAft>
                <a:spcPts val="0"/>
              </a:spcAft>
              <a:buNone/>
            </a:pPr>
            <a:r>
              <a:rPr lang="en-US" sz="4000" b="1" i="0" u="none" strike="noStrike" cap="none">
                <a:solidFill>
                  <a:schemeClr val="lt1"/>
                </a:solidFill>
                <a:latin typeface="Microsoft JhengHei"/>
                <a:ea typeface="Microsoft JhengHei"/>
                <a:cs typeface="Microsoft JhengHei"/>
                <a:sym typeface="Microsoft JhengHei"/>
              </a:rPr>
              <a:t>Pray for Afghanistan</a:t>
            </a:r>
            <a:endParaRPr sz="4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animEffect transition="in" filter="fade">
                                      <p:cBhvr>
                                        <p:cTn id="9" dur="1000"/>
                                        <p:tgtEl>
                                          <p:spTgt spid="90"/>
                                        </p:tgtEl>
                                      </p:cBhvr>
                                    </p:animEffect>
                                  </p:childTnLst>
                                </p:cTn>
                              </p:par>
                              <p:par>
                                <p:cTn id="10" presetID="1" presetClass="entr" presetSubtype="0"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childTnLst>
                                </p:cTn>
                              </p:par>
                              <p:par>
                                <p:cTn id="12" presetID="10" presetClass="entr" presetSubtype="0" fill="hold" nodeType="withEffect">
                                  <p:stCondLst>
                                    <p:cond delay="10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A182F"/>
        </a:solidFill>
        <a:effectLst/>
      </p:bgPr>
    </p:bg>
    <p:spTree>
      <p:nvGrpSpPr>
        <p:cNvPr id="1" name="Shape 97"/>
        <p:cNvGrpSpPr/>
        <p:nvPr/>
      </p:nvGrpSpPr>
      <p:grpSpPr>
        <a:xfrm>
          <a:off x="0" y="0"/>
          <a:ext cx="0" cy="0"/>
          <a:chOff x="0" y="0"/>
          <a:chExt cx="0" cy="0"/>
        </a:xfrm>
      </p:grpSpPr>
      <p:sp>
        <p:nvSpPr>
          <p:cNvPr id="98" name="Google Shape;98;p2"/>
          <p:cNvSpPr txBox="1"/>
          <p:nvPr/>
        </p:nvSpPr>
        <p:spPr>
          <a:xfrm>
            <a:off x="352425" y="319296"/>
            <a:ext cx="6705600" cy="646331"/>
          </a:xfrm>
          <a:prstGeom prst="rect">
            <a:avLst/>
          </a:prstGeom>
          <a:noFill/>
          <a:ln>
            <a:noFill/>
          </a:ln>
        </p:spPr>
        <p:txBody>
          <a:bodyPr spcFirstLastPara="1" wrap="square" lIns="91425" tIns="45700" rIns="91425" bIns="45700" anchor="t" anchorCtr="0">
            <a:spAutoFit/>
          </a:bodyPr>
          <a:lstStyle/>
          <a:p>
            <a:pPr marL="365760" marR="0" lvl="0" indent="-365760" algn="l" rtl="0">
              <a:spcBef>
                <a:spcPts val="0"/>
              </a:spcBef>
              <a:spcAft>
                <a:spcPts val="0"/>
              </a:spcAft>
              <a:buNone/>
            </a:pPr>
            <a:r>
              <a:rPr lang="en-US" sz="3600" b="1" i="0" u="none" strike="noStrike" cap="none" dirty="0">
                <a:solidFill>
                  <a:srgbClr val="FFE285"/>
                </a:solidFill>
                <a:latin typeface="Microsoft JhengHei"/>
                <a:ea typeface="Microsoft JhengHei"/>
                <a:cs typeface="Microsoft JhengHei"/>
                <a:sym typeface="Microsoft JhengHei"/>
              </a:rPr>
              <a:t>Afghanistan</a:t>
            </a:r>
            <a:endParaRPr dirty="0"/>
          </a:p>
        </p:txBody>
      </p:sp>
      <p:sp>
        <p:nvSpPr>
          <p:cNvPr id="99" name="Google Shape;99;p2"/>
          <p:cNvSpPr txBox="1"/>
          <p:nvPr/>
        </p:nvSpPr>
        <p:spPr>
          <a:xfrm>
            <a:off x="352425" y="1066800"/>
            <a:ext cx="11615700" cy="3971100"/>
          </a:xfrm>
          <a:prstGeom prst="rect">
            <a:avLst/>
          </a:prstGeom>
          <a:noFill/>
          <a:ln>
            <a:noFill/>
          </a:ln>
        </p:spPr>
        <p:txBody>
          <a:bodyPr spcFirstLastPara="1" wrap="square" lIns="91425" tIns="45700" rIns="91425" bIns="45700" anchor="t" anchorCtr="0">
            <a:spAutoFit/>
          </a:bodyPr>
          <a:lstStyle/>
          <a:p>
            <a:pPr marL="274320" marR="0" lvl="0" indent="-274320" algn="l" rtl="0">
              <a:lnSpc>
                <a:spcPts val="2700"/>
              </a:lnSpc>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Situated in the middle of Asia. </a:t>
            </a:r>
            <a:r>
              <a:rPr lang="en-US" sz="2400" dirty="0">
                <a:solidFill>
                  <a:schemeClr val="lt1"/>
                </a:solidFill>
                <a:latin typeface="Calibri"/>
                <a:ea typeface="Calibri"/>
                <a:cs typeface="Calibri"/>
                <a:sym typeface="Calibri"/>
              </a:rPr>
              <a:t>On its e</a:t>
            </a:r>
            <a:r>
              <a:rPr lang="en-US" sz="2400" b="0" i="0" u="none" strike="noStrike" cap="none" dirty="0">
                <a:solidFill>
                  <a:schemeClr val="lt1"/>
                </a:solidFill>
                <a:latin typeface="Calibri"/>
                <a:ea typeface="Calibri"/>
                <a:cs typeface="Calibri"/>
                <a:sym typeface="Calibri"/>
              </a:rPr>
              <a:t>ast is China, </a:t>
            </a:r>
            <a:r>
              <a:rPr lang="en-US" sz="2400" dirty="0">
                <a:solidFill>
                  <a:schemeClr val="lt1"/>
                </a:solidFill>
                <a:latin typeface="Calibri"/>
                <a:ea typeface="Calibri"/>
                <a:cs typeface="Calibri"/>
                <a:sym typeface="Calibri"/>
              </a:rPr>
              <a:t>on its s</a:t>
            </a:r>
            <a:r>
              <a:rPr lang="en-US" sz="2400" b="0" i="0" u="none" strike="noStrike" cap="none" dirty="0">
                <a:solidFill>
                  <a:schemeClr val="lt1"/>
                </a:solidFill>
                <a:latin typeface="Calibri"/>
                <a:ea typeface="Calibri"/>
                <a:cs typeface="Calibri"/>
                <a:sym typeface="Calibri"/>
              </a:rPr>
              <a:t>outh is India, </a:t>
            </a:r>
            <a:r>
              <a:rPr lang="en-US" sz="2400" dirty="0">
                <a:solidFill>
                  <a:schemeClr val="lt1"/>
                </a:solidFill>
                <a:latin typeface="Calibri"/>
                <a:ea typeface="Calibri"/>
                <a:cs typeface="Calibri"/>
                <a:sym typeface="Calibri"/>
              </a:rPr>
              <a:t>on its w</a:t>
            </a:r>
            <a:r>
              <a:rPr lang="en-US" sz="2400" b="0" i="0" u="none" strike="noStrike" cap="none" dirty="0">
                <a:solidFill>
                  <a:schemeClr val="lt1"/>
                </a:solidFill>
                <a:latin typeface="Calibri"/>
                <a:ea typeface="Calibri"/>
                <a:cs typeface="Calibri"/>
                <a:sym typeface="Calibri"/>
              </a:rPr>
              <a:t>est is the Iranian plateau, and north of it is the five former Soviet republics in Central Asia.</a:t>
            </a:r>
            <a:endParaRPr sz="2400" b="0" i="0" u="none" strike="noStrike" cap="none" dirty="0">
              <a:solidFill>
                <a:schemeClr val="lt1"/>
              </a:solidFill>
              <a:latin typeface="Calibri"/>
              <a:ea typeface="Calibri"/>
              <a:cs typeface="Calibri"/>
              <a:sym typeface="Calibri"/>
            </a:endParaRPr>
          </a:p>
          <a:p>
            <a:pPr marL="274320" marR="0" lvl="0" indent="-274320" algn="l" rtl="0">
              <a:lnSpc>
                <a:spcPts val="27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Tribal groups scattered over the mountains with different origins, varied cultures, unrelated to each other, independent governance – the fundamental elements of different political forces in the country.</a:t>
            </a:r>
            <a:endParaRPr dirty="0"/>
          </a:p>
          <a:p>
            <a:pPr marL="274320" marR="0" lvl="0" indent="-274320" algn="l" rtl="0">
              <a:lnSpc>
                <a:spcPts val="28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Population: 40 million</a:t>
            </a:r>
            <a:endParaRPr dirty="0"/>
          </a:p>
          <a:p>
            <a:pPr marL="274320" marR="0" lvl="0" indent="-274320" algn="l" rtl="0">
              <a:lnSpc>
                <a:spcPts val="28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99.8% are Sunni Muslims</a:t>
            </a:r>
            <a:endParaRPr dirty="0"/>
          </a:p>
          <a:p>
            <a:pPr marL="274320" marR="0" lvl="0" indent="-274320" algn="l" rtl="0">
              <a:lnSpc>
                <a:spcPts val="28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70 unreached people groups</a:t>
            </a:r>
            <a:endParaRPr dirty="0"/>
          </a:p>
        </p:txBody>
      </p:sp>
      <p:graphicFrame>
        <p:nvGraphicFramePr>
          <p:cNvPr id="100" name="Google Shape;100;p2"/>
          <p:cNvGraphicFramePr/>
          <p:nvPr/>
        </p:nvGraphicFramePr>
        <p:xfrm>
          <a:off x="7772400" y="2971800"/>
          <a:ext cx="4159369" cy="3671035"/>
        </p:xfrm>
        <a:graphic>
          <a:graphicData uri="http://schemas.openxmlformats.org/presentationml/2006/ole">
            <mc:AlternateContent xmlns:mc="http://schemas.openxmlformats.org/markup-compatibility/2006">
              <mc:Choice xmlns:v="urn:schemas-microsoft-com:vml" Requires="v">
                <p:oleObj spid="_x0000_s1027" r:id="rId4" imgW="4159369" imgH="3671035" progId="">
                  <p:embed/>
                </p:oleObj>
              </mc:Choice>
              <mc:Fallback>
                <p:oleObj r:id="rId4" imgW="4159369" imgH="3671035" progId="">
                  <p:embed/>
                  <p:pic>
                    <p:nvPicPr>
                      <p:cNvPr id="100" name="Google Shape;100;p2"/>
                      <p:cNvPicPr preferRelativeResize="0"/>
                      <p:nvPr/>
                    </p:nvPicPr>
                    <p:blipFill rotWithShape="1">
                      <a:blip r:embed="rId5">
                        <a:alphaModFix/>
                      </a:blip>
                      <a:srcRect/>
                      <a:stretch/>
                    </p:blipFill>
                    <p:spPr>
                      <a:xfrm>
                        <a:off x="7772400" y="2971800"/>
                        <a:ext cx="4159369" cy="3671035"/>
                      </a:xfrm>
                      <a:prstGeom prst="rect">
                        <a:avLst/>
                      </a:prstGeom>
                      <a:noFill/>
                      <a:ln>
                        <a:noFill/>
                      </a:ln>
                    </p:spPr>
                  </p:pic>
                </p:oleObj>
              </mc:Fallback>
            </mc:AlternateContent>
          </a:graphicData>
        </a:graphic>
      </p:graphicFrame>
      <p:sp>
        <p:nvSpPr>
          <p:cNvPr id="101" name="Google Shape;101;p2"/>
          <p:cNvSpPr txBox="1"/>
          <p:nvPr/>
        </p:nvSpPr>
        <p:spPr>
          <a:xfrm>
            <a:off x="301800" y="5037903"/>
            <a:ext cx="7419900" cy="1708120"/>
          </a:xfrm>
          <a:prstGeom prst="rect">
            <a:avLst/>
          </a:prstGeom>
          <a:noFill/>
          <a:ln>
            <a:noFill/>
          </a:ln>
        </p:spPr>
        <p:txBody>
          <a:bodyPr spcFirstLastPara="1" wrap="square" lIns="91425" tIns="45700" rIns="91425" bIns="45700" anchor="t" anchorCtr="0">
            <a:spAutoFit/>
          </a:bodyPr>
          <a:lstStyle/>
          <a:p>
            <a:pPr marL="274320" marR="0" lvl="0" indent="-274320" algn="l" rtl="0">
              <a:lnSpc>
                <a:spcPts val="2700"/>
              </a:lnSpc>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Main tribal group: the Pashtuns who honor and follow Pashtunwali, the Pashtun law</a:t>
            </a:r>
            <a:endParaRPr dirty="0"/>
          </a:p>
          <a:p>
            <a:pPr marL="274320" marR="0" lvl="0" indent="-274320" algn="l" rtl="0">
              <a:lnSpc>
                <a:spcPts val="2700"/>
              </a:lnSpc>
              <a:spcBef>
                <a:spcPts val="180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“Taliban”: a Pashto word referring to an Islamic theologian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A182F"/>
        </a:solidFill>
        <a:effectLst/>
      </p:bgPr>
    </p:bg>
    <p:spTree>
      <p:nvGrpSpPr>
        <p:cNvPr id="1" name="Shape 106"/>
        <p:cNvGrpSpPr/>
        <p:nvPr/>
      </p:nvGrpSpPr>
      <p:grpSpPr>
        <a:xfrm>
          <a:off x="0" y="0"/>
          <a:ext cx="0" cy="0"/>
          <a:chOff x="0" y="0"/>
          <a:chExt cx="0" cy="0"/>
        </a:xfrm>
      </p:grpSpPr>
      <p:sp>
        <p:nvSpPr>
          <p:cNvPr id="107" name="Google Shape;107;p3"/>
          <p:cNvSpPr txBox="1"/>
          <p:nvPr/>
        </p:nvSpPr>
        <p:spPr>
          <a:xfrm>
            <a:off x="3200400" y="609600"/>
            <a:ext cx="8763000" cy="6028445"/>
          </a:xfrm>
          <a:prstGeom prst="rect">
            <a:avLst/>
          </a:prstGeom>
          <a:noFill/>
          <a:ln>
            <a:noFill/>
          </a:ln>
        </p:spPr>
        <p:txBody>
          <a:bodyPr spcFirstLastPara="1" wrap="square" lIns="91425" tIns="45700" rIns="91425" bIns="45700" anchor="t" anchorCtr="0">
            <a:spAutoFit/>
          </a:bodyPr>
          <a:lstStyle/>
          <a:p>
            <a:pPr marL="0" marR="0" lvl="0" indent="0" algn="l" rtl="0">
              <a:lnSpc>
                <a:spcPts val="3360"/>
              </a:lnSpc>
              <a:spcBef>
                <a:spcPts val="0"/>
              </a:spcBef>
              <a:spcAft>
                <a:spcPts val="0"/>
              </a:spcAft>
              <a:buNone/>
            </a:pPr>
            <a:r>
              <a:rPr lang="en-US" sz="2800" b="1" i="0" u="none" strike="noStrike" cap="none" dirty="0">
                <a:solidFill>
                  <a:srgbClr val="FFE285"/>
                </a:solidFill>
                <a:latin typeface="Calibri"/>
                <a:ea typeface="Calibri"/>
                <a:cs typeface="Calibri"/>
                <a:sym typeface="Calibri"/>
              </a:rPr>
              <a:t>Ancient Times: An intersection for</a:t>
            </a:r>
            <a:endParaRPr sz="2800" b="0" i="0" u="none" strike="noStrike" cap="none" dirty="0">
              <a:solidFill>
                <a:srgbClr val="FFE285"/>
              </a:solidFill>
              <a:latin typeface="Calibri"/>
              <a:ea typeface="Calibri"/>
              <a:cs typeface="Calibri"/>
              <a:sym typeface="Calibri"/>
            </a:endParaRPr>
          </a:p>
          <a:p>
            <a:pPr marL="274320" marR="0" lvl="0" indent="-274320" algn="l" rtl="0">
              <a:lnSpc>
                <a:spcPts val="3360"/>
              </a:lnSpc>
              <a:spcBef>
                <a:spcPts val="600"/>
              </a:spcBef>
              <a:spcAft>
                <a:spcPts val="0"/>
              </a:spcAft>
              <a:buClr>
                <a:schemeClr val="lt1"/>
              </a:buClr>
              <a:buSzPts val="2800"/>
              <a:buFont typeface="Arial"/>
              <a:buChar char="•"/>
            </a:pPr>
            <a:r>
              <a:rPr lang="en-US" sz="2600" b="0" i="0" u="none" strike="noStrike" cap="none" dirty="0">
                <a:solidFill>
                  <a:schemeClr val="lt1"/>
                </a:solidFill>
                <a:latin typeface="Calibri"/>
                <a:ea typeface="Calibri"/>
                <a:cs typeface="Calibri"/>
                <a:sym typeface="Calibri"/>
              </a:rPr>
              <a:t>Nomadic and agricultural culture</a:t>
            </a:r>
            <a:endParaRPr sz="2600" dirty="0"/>
          </a:p>
          <a:p>
            <a:pPr marL="274320" marR="0" lvl="0" indent="-274320" algn="l" rtl="0">
              <a:lnSpc>
                <a:spcPts val="3360"/>
              </a:lnSpc>
              <a:spcBef>
                <a:spcPts val="600"/>
              </a:spcBef>
              <a:spcAft>
                <a:spcPts val="0"/>
              </a:spcAft>
              <a:buClr>
                <a:schemeClr val="lt1"/>
              </a:buClr>
              <a:buSzPts val="2800"/>
              <a:buFont typeface="Arial"/>
              <a:buChar char="•"/>
            </a:pPr>
            <a:r>
              <a:rPr lang="en-US" sz="2600" b="0" i="0" u="none" strike="noStrike" cap="none" dirty="0">
                <a:solidFill>
                  <a:schemeClr val="lt1"/>
                </a:solidFill>
                <a:latin typeface="Calibri"/>
                <a:ea typeface="Calibri"/>
                <a:cs typeface="Calibri"/>
                <a:sym typeface="Calibri"/>
              </a:rPr>
              <a:t>Chinese, Indian, and Middle Eastern civilization</a:t>
            </a:r>
            <a:endParaRPr sz="2600" dirty="0"/>
          </a:p>
          <a:p>
            <a:pPr marL="274320" marR="0" lvl="0" indent="-274320" algn="l" rtl="0">
              <a:lnSpc>
                <a:spcPts val="3360"/>
              </a:lnSpc>
              <a:spcBef>
                <a:spcPts val="600"/>
              </a:spcBef>
              <a:spcAft>
                <a:spcPts val="0"/>
              </a:spcAft>
              <a:buClr>
                <a:schemeClr val="lt1"/>
              </a:buClr>
              <a:buSzPts val="2800"/>
              <a:buFont typeface="Arial"/>
              <a:buChar char="•"/>
            </a:pPr>
            <a:r>
              <a:rPr lang="en-US" sz="2600" b="0" i="0" u="none" strike="noStrike" cap="none" dirty="0">
                <a:solidFill>
                  <a:schemeClr val="lt1"/>
                </a:solidFill>
                <a:latin typeface="Calibri"/>
                <a:ea typeface="Calibri"/>
                <a:cs typeface="Calibri"/>
                <a:sym typeface="Calibri"/>
              </a:rPr>
              <a:t>Zoroastrianism, Islam, Nestorianism, and Buddhism to go into China  </a:t>
            </a:r>
            <a:endParaRPr sz="2600" dirty="0"/>
          </a:p>
          <a:p>
            <a:pPr marL="274320" marR="0" lvl="0" indent="-274320" algn="l" rtl="0">
              <a:lnSpc>
                <a:spcPts val="3200"/>
              </a:lnSpc>
              <a:spcBef>
                <a:spcPts val="600"/>
              </a:spcBef>
              <a:spcAft>
                <a:spcPts val="0"/>
              </a:spcAft>
              <a:buClr>
                <a:schemeClr val="lt1"/>
              </a:buClr>
              <a:buSzPts val="2800"/>
              <a:buFont typeface="Arial"/>
              <a:buChar char="•"/>
            </a:pPr>
            <a:r>
              <a:rPr lang="en-US" sz="2600" b="0" i="0" u="none" strike="noStrike" cap="none" dirty="0">
                <a:solidFill>
                  <a:schemeClr val="lt1"/>
                </a:solidFill>
                <a:latin typeface="Calibri"/>
                <a:ea typeface="Calibri"/>
                <a:cs typeface="Calibri"/>
                <a:sym typeface="Calibri"/>
              </a:rPr>
              <a:t>The 4 great inventions of ancient China to reach the Arab world and Europe</a:t>
            </a:r>
            <a:endParaRPr sz="2600" dirty="0"/>
          </a:p>
          <a:p>
            <a:pPr marL="0" marR="0" lvl="0" indent="0" algn="l" rtl="0">
              <a:lnSpc>
                <a:spcPts val="3360"/>
              </a:lnSpc>
              <a:spcBef>
                <a:spcPts val="1800"/>
              </a:spcBef>
              <a:spcAft>
                <a:spcPts val="0"/>
              </a:spcAft>
              <a:buNone/>
            </a:pPr>
            <a:r>
              <a:rPr lang="en-US" sz="2800" b="1" i="0" u="none" strike="noStrike" cap="none" dirty="0">
                <a:solidFill>
                  <a:srgbClr val="FFE285"/>
                </a:solidFill>
                <a:latin typeface="Calibri"/>
                <a:ea typeface="Calibri"/>
                <a:cs typeface="Calibri"/>
                <a:sym typeface="Calibri"/>
              </a:rPr>
              <a:t>Contemporary: Battleground of UK vs. Russia, </a:t>
            </a:r>
            <a:r>
              <a:rPr lang="en-US" sz="2800" b="1" i="0" u="none" strike="noStrike" cap="none" dirty="0" smtClean="0">
                <a:solidFill>
                  <a:srgbClr val="FFE285"/>
                </a:solidFill>
                <a:latin typeface="Calibri"/>
                <a:ea typeface="Calibri"/>
                <a:cs typeface="Calibri"/>
                <a:sym typeface="Calibri"/>
              </a:rPr>
              <a:t/>
            </a:r>
            <a:br>
              <a:rPr lang="en-US" sz="2800" b="1" i="0" u="none" strike="noStrike" cap="none" dirty="0" smtClean="0">
                <a:solidFill>
                  <a:srgbClr val="FFE285"/>
                </a:solidFill>
                <a:latin typeface="Calibri"/>
                <a:ea typeface="Calibri"/>
                <a:cs typeface="Calibri"/>
                <a:sym typeface="Calibri"/>
              </a:rPr>
            </a:br>
            <a:r>
              <a:rPr lang="en-US" sz="2800" b="1" i="0" u="none" strike="noStrike" cap="none" dirty="0" smtClean="0">
                <a:solidFill>
                  <a:srgbClr val="FFE285"/>
                </a:solidFill>
                <a:latin typeface="Calibri"/>
                <a:ea typeface="Calibri"/>
                <a:cs typeface="Calibri"/>
                <a:sym typeface="Calibri"/>
              </a:rPr>
              <a:t>and </a:t>
            </a:r>
            <a:r>
              <a:rPr lang="en-US" sz="2800" b="1" i="0" u="none" strike="noStrike" cap="none" dirty="0">
                <a:solidFill>
                  <a:srgbClr val="FFE285"/>
                </a:solidFill>
                <a:latin typeface="Calibri"/>
                <a:ea typeface="Calibri"/>
                <a:cs typeface="Calibri"/>
                <a:sym typeface="Calibri"/>
              </a:rPr>
              <a:t>US vs. Soviet Union</a:t>
            </a:r>
            <a:endParaRPr sz="2800" b="1" i="0" u="none" strike="noStrike" cap="none" dirty="0">
              <a:solidFill>
                <a:srgbClr val="FFE285"/>
              </a:solidFill>
              <a:latin typeface="Calibri"/>
              <a:ea typeface="Calibri"/>
              <a:cs typeface="Calibri"/>
              <a:sym typeface="Calibri"/>
            </a:endParaRPr>
          </a:p>
          <a:p>
            <a:pPr marL="274320" marR="0" lvl="0" indent="-274320" algn="l" rtl="0">
              <a:lnSpc>
                <a:spcPts val="3200"/>
              </a:lnSpc>
              <a:spcBef>
                <a:spcPts val="600"/>
              </a:spcBef>
              <a:spcAft>
                <a:spcPts val="0"/>
              </a:spcAft>
              <a:buClr>
                <a:schemeClr val="lt1"/>
              </a:buClr>
              <a:buSzPts val="2800"/>
              <a:buFont typeface="Arial"/>
              <a:buChar char="•"/>
            </a:pPr>
            <a:r>
              <a:rPr lang="en-US" sz="2600" b="0" i="0" u="none" strike="noStrike" cap="none" dirty="0">
                <a:solidFill>
                  <a:schemeClr val="lt1"/>
                </a:solidFill>
                <a:latin typeface="Calibri"/>
                <a:ea typeface="Calibri"/>
                <a:cs typeface="Calibri"/>
                <a:sym typeface="Calibri"/>
              </a:rPr>
              <a:t>Post-Soviet civil unrest and the Taliban's ties to terrorism brought disasters to Afghanistan. </a:t>
            </a:r>
            <a:endParaRPr sz="2600" dirty="0"/>
          </a:p>
          <a:p>
            <a:pPr marL="274320" marR="0" lvl="0" indent="-274320" algn="l" rtl="0">
              <a:lnSpc>
                <a:spcPts val="3360"/>
              </a:lnSpc>
              <a:spcBef>
                <a:spcPts val="600"/>
              </a:spcBef>
              <a:spcAft>
                <a:spcPts val="0"/>
              </a:spcAft>
              <a:buClr>
                <a:schemeClr val="lt1"/>
              </a:buClr>
              <a:buSzPts val="2800"/>
              <a:buFont typeface="Arial"/>
              <a:buChar char="•"/>
            </a:pPr>
            <a:r>
              <a:rPr lang="en-US" sz="2600" b="0" i="0" u="none" strike="noStrike" cap="none" dirty="0">
                <a:solidFill>
                  <a:schemeClr val="lt1"/>
                </a:solidFill>
                <a:latin typeface="Calibri"/>
                <a:ea typeface="Calibri"/>
                <a:cs typeface="Calibri"/>
                <a:sym typeface="Calibri"/>
              </a:rPr>
              <a:t>The 9/11 event led to US’ 20 years of anti-terrorism war</a:t>
            </a:r>
            <a:endParaRPr sz="2600" dirty="0"/>
          </a:p>
        </p:txBody>
      </p:sp>
      <p:pic>
        <p:nvPicPr>
          <p:cNvPr id="108" name="Google Shape;108;p3"/>
          <p:cNvPicPr preferRelativeResize="0"/>
          <p:nvPr/>
        </p:nvPicPr>
        <p:blipFill rotWithShape="1">
          <a:blip r:embed="rId3">
            <a:alphaModFix/>
          </a:blip>
          <a:srcRect/>
          <a:stretch/>
        </p:blipFill>
        <p:spPr>
          <a:xfrm>
            <a:off x="10896600" y="371920"/>
            <a:ext cx="924478" cy="923480"/>
          </a:xfrm>
          <a:prstGeom prst="rect">
            <a:avLst/>
          </a:prstGeom>
          <a:noFill/>
          <a:ln>
            <a:noFill/>
          </a:ln>
        </p:spPr>
      </p:pic>
      <p:pic>
        <p:nvPicPr>
          <p:cNvPr id="109" name="Google Shape;109;p3"/>
          <p:cNvPicPr preferRelativeResize="0"/>
          <p:nvPr/>
        </p:nvPicPr>
        <p:blipFill rotWithShape="1">
          <a:blip r:embed="rId4">
            <a:alphaModFix/>
          </a:blip>
          <a:srcRect l="58019" t="3064" r="3302" b="4986"/>
          <a:stretch/>
        </p:blipFill>
        <p:spPr>
          <a:xfrm>
            <a:off x="0" y="0"/>
            <a:ext cx="28956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A182F"/>
        </a:solidFill>
        <a:effectLst/>
      </p:bgPr>
    </p:bg>
    <p:spTree>
      <p:nvGrpSpPr>
        <p:cNvPr id="1" name="Shape 114"/>
        <p:cNvGrpSpPr/>
        <p:nvPr/>
      </p:nvGrpSpPr>
      <p:grpSpPr>
        <a:xfrm>
          <a:off x="0" y="0"/>
          <a:ext cx="0" cy="0"/>
          <a:chOff x="0" y="0"/>
          <a:chExt cx="0" cy="0"/>
        </a:xfrm>
      </p:grpSpPr>
      <p:sp>
        <p:nvSpPr>
          <p:cNvPr id="115" name="Google Shape;115;p4"/>
          <p:cNvSpPr txBox="1"/>
          <p:nvPr/>
        </p:nvSpPr>
        <p:spPr>
          <a:xfrm>
            <a:off x="2514600" y="338486"/>
            <a:ext cx="9363456" cy="6160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dirty="0">
                <a:solidFill>
                  <a:srgbClr val="FFE285"/>
                </a:solidFill>
                <a:latin typeface="Calibri" panose="020F0502020204030204" pitchFamily="34" charset="0"/>
                <a:ea typeface="Calibri"/>
                <a:cs typeface="Calibri" panose="020F0502020204030204" pitchFamily="34" charset="0"/>
                <a:sym typeface="Calibri"/>
              </a:rPr>
              <a:t>US army withdrew in Aug 2021. </a:t>
            </a:r>
            <a:endParaRPr lang="en-US" sz="2800" b="1" i="0" u="none" strike="noStrike" cap="none" dirty="0" smtClean="0">
              <a:solidFill>
                <a:srgbClr val="FFE285"/>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2800" b="1" i="0" u="none" strike="noStrike" cap="none" dirty="0" smtClean="0">
                <a:solidFill>
                  <a:srgbClr val="FFE285"/>
                </a:solidFill>
                <a:latin typeface="Calibri" panose="020F0502020204030204" pitchFamily="34" charset="0"/>
                <a:ea typeface="Calibri"/>
                <a:cs typeface="Calibri" panose="020F0502020204030204" pitchFamily="34" charset="0"/>
                <a:sym typeface="Calibri"/>
              </a:rPr>
              <a:t>Pashtun </a:t>
            </a:r>
            <a:r>
              <a:rPr lang="en-US" sz="2800" b="1" i="0" u="none" strike="noStrike" cap="none" dirty="0">
                <a:solidFill>
                  <a:srgbClr val="FFE285"/>
                </a:solidFill>
                <a:latin typeface="Calibri" panose="020F0502020204030204" pitchFamily="34" charset="0"/>
                <a:ea typeface="Calibri"/>
                <a:cs typeface="Calibri" panose="020F0502020204030204" pitchFamily="34" charset="0"/>
                <a:sym typeface="Calibri"/>
              </a:rPr>
              <a:t>Taliban returned to power</a:t>
            </a:r>
            <a:endParaRPr sz="2800" dirty="0">
              <a:latin typeface="Calibri" panose="020F0502020204030204" pitchFamily="34" charset="0"/>
              <a:cs typeface="Calibri" panose="020F0502020204030204" pitchFamily="34" charset="0"/>
            </a:endParaRPr>
          </a:p>
          <a:p>
            <a:pPr marL="274320" marR="0" lvl="0" indent="-274320" algn="l" rtl="0">
              <a:lnSpc>
                <a:spcPts val="2750"/>
              </a:lnSpc>
              <a:spcBef>
                <a:spcPts val="1800"/>
              </a:spcBef>
              <a:spcAft>
                <a:spcPts val="0"/>
              </a:spcAft>
              <a:buClr>
                <a:schemeClr val="lt1"/>
              </a:buClr>
              <a:buSzPts val="2400"/>
              <a:buFont typeface="Arial"/>
              <a:buChar char="•"/>
            </a:pPr>
            <a:r>
              <a:rPr lang="en-US" sz="2400" b="0" i="0" u="none" strike="noStrike" cap="none" dirty="0" smtClean="0">
                <a:solidFill>
                  <a:schemeClr val="lt1"/>
                </a:solidFill>
                <a:latin typeface="Calibri"/>
                <a:ea typeface="Calibri"/>
                <a:cs typeface="Calibri"/>
                <a:sym typeface="Calibri"/>
              </a:rPr>
              <a:t>Clearly declared implementation of Sharia doctrines and not to become a democratic country. Anticipated friendly international relationships.</a:t>
            </a:r>
            <a:endParaRPr dirty="0" smtClean="0"/>
          </a:p>
          <a:p>
            <a:pPr marL="274320" marR="0" lvl="0" indent="-274320" algn="l" rtl="0">
              <a:lnSpc>
                <a:spcPts val="2750"/>
              </a:lnSpc>
              <a:spcBef>
                <a:spcPts val="600"/>
              </a:spcBef>
              <a:spcAft>
                <a:spcPts val="0"/>
              </a:spcAft>
              <a:buClr>
                <a:schemeClr val="lt1"/>
              </a:buClr>
              <a:buSzPts val="2400"/>
              <a:buFont typeface="Arial"/>
              <a:buChar char="•"/>
            </a:pPr>
            <a:r>
              <a:rPr lang="en-US" sz="2400" b="0" i="0" u="none" strike="noStrike" cap="none" dirty="0" smtClean="0">
                <a:solidFill>
                  <a:schemeClr val="lt1"/>
                </a:solidFill>
                <a:latin typeface="Calibri"/>
                <a:ea typeface="Calibri"/>
                <a:cs typeface="Calibri"/>
                <a:sym typeface="Calibri"/>
              </a:rPr>
              <a:t>Women’s rights exploited, all women must wear full-length covers, not allowed to work or to go to school</a:t>
            </a:r>
            <a:endParaRPr dirty="0" smtClean="0"/>
          </a:p>
          <a:p>
            <a:pPr marL="274320" marR="0" lvl="0" indent="-274320" algn="l" rtl="0">
              <a:lnSpc>
                <a:spcPts val="2750"/>
              </a:lnSpc>
              <a:spcBef>
                <a:spcPts val="600"/>
              </a:spcBef>
              <a:spcAft>
                <a:spcPts val="0"/>
              </a:spcAft>
              <a:buClr>
                <a:schemeClr val="lt1"/>
              </a:buClr>
              <a:buSzPts val="2400"/>
              <a:buFont typeface="Arial"/>
              <a:buChar char="•"/>
            </a:pPr>
            <a:r>
              <a:rPr lang="en-US" sz="2400" b="0" i="0" u="none" strike="noStrike" cap="none" dirty="0" smtClean="0">
                <a:solidFill>
                  <a:schemeClr val="lt1"/>
                </a:solidFill>
                <a:latin typeface="Calibri"/>
                <a:ea typeface="Calibri"/>
                <a:cs typeface="Calibri"/>
                <a:sym typeface="Calibri"/>
              </a:rPr>
              <a:t>Economic </a:t>
            </a:r>
            <a:r>
              <a:rPr lang="en-US" sz="2400" b="0" i="0" u="none" strike="noStrike" cap="none" dirty="0">
                <a:solidFill>
                  <a:schemeClr val="lt1"/>
                </a:solidFill>
                <a:latin typeface="Calibri"/>
                <a:ea typeface="Calibri"/>
                <a:cs typeface="Calibri"/>
                <a:sym typeface="Calibri"/>
              </a:rPr>
              <a:t>meltdown and food shortage – 24 million, i.e., over half of the </a:t>
            </a:r>
            <a:r>
              <a:rPr lang="en-US" sz="2400" b="0" i="0" u="none" strike="noStrike" cap="none" dirty="0" smtClean="0">
                <a:solidFill>
                  <a:schemeClr val="lt1"/>
                </a:solidFill>
                <a:latin typeface="Calibri"/>
                <a:ea typeface="Calibri"/>
                <a:cs typeface="Calibri"/>
                <a:sym typeface="Calibri"/>
              </a:rPr>
              <a:t>population are </a:t>
            </a:r>
            <a:r>
              <a:rPr lang="en-US" sz="2400" b="0" i="0" u="none" strike="noStrike" cap="none" dirty="0">
                <a:solidFill>
                  <a:schemeClr val="lt1"/>
                </a:solidFill>
                <a:latin typeface="Calibri"/>
                <a:ea typeface="Calibri"/>
                <a:cs typeface="Calibri"/>
                <a:sym typeface="Calibri"/>
              </a:rPr>
              <a:t>starving. Parents sold their children to pay for debts. Today’s income is mainly from supplying 80% of the world’s opium.</a:t>
            </a:r>
            <a:endParaRPr dirty="0"/>
          </a:p>
          <a:p>
            <a:pPr marL="274320" marR="0" lvl="0" indent="-274320" algn="l" rtl="0">
              <a:lnSpc>
                <a:spcPts val="2750"/>
              </a:lnSpc>
              <a:spcBef>
                <a:spcPts val="60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Delivery of humanitarian aid obstructed, 6 million refugees (2.5 million fled to other countries, 3.5 million in Afghanistan)</a:t>
            </a:r>
            <a:endParaRPr dirty="0"/>
          </a:p>
          <a:p>
            <a:pPr marL="274320" marR="0" lvl="0" indent="-274320" algn="l" rtl="0">
              <a:lnSpc>
                <a:spcPts val="2750"/>
              </a:lnSpc>
              <a:spcBef>
                <a:spcPts val="60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Overtook N. Korea as the country of worst persecution of its Christians. The second fastest growing country in Christian believers. </a:t>
            </a:r>
            <a:r>
              <a:rPr lang="en-US" dirty="0">
                <a:ea typeface="Calibri"/>
              </a:rPr>
              <a:t/>
            </a:r>
            <a:br>
              <a:rPr lang="en-US" dirty="0">
                <a:ea typeface="Calibri"/>
              </a:rPr>
            </a:br>
            <a:r>
              <a:rPr lang="en-US" sz="2400" b="0" i="0" u="none" strike="noStrike" cap="none" dirty="0" smtClean="0">
                <a:solidFill>
                  <a:schemeClr val="lt1"/>
                </a:solidFill>
                <a:latin typeface="Calibri"/>
                <a:ea typeface="Calibri"/>
                <a:cs typeface="Calibri"/>
                <a:sym typeface="Calibri"/>
              </a:rPr>
              <a:t>A </a:t>
            </a:r>
            <a:r>
              <a:rPr lang="en-US" sz="2400" b="0" i="0" u="none" strike="noStrike" cap="none" dirty="0">
                <a:solidFill>
                  <a:schemeClr val="lt1"/>
                </a:solidFill>
                <a:latin typeface="Calibri"/>
                <a:ea typeface="Calibri"/>
                <a:cs typeface="Calibri"/>
                <a:sym typeface="Calibri"/>
              </a:rPr>
              <a:t>lot of them fled to rural areas or refugee camps in nearby </a:t>
            </a:r>
            <a:r>
              <a:rPr lang="en-US" sz="2400" b="0" i="0" u="none" strike="noStrike" cap="none" dirty="0" smtClean="0">
                <a:solidFill>
                  <a:schemeClr val="lt1"/>
                </a:solidFill>
                <a:latin typeface="Calibri"/>
                <a:ea typeface="Calibri"/>
                <a:cs typeface="Calibri"/>
                <a:sym typeface="Calibri"/>
              </a:rPr>
              <a:t>countries.</a:t>
            </a:r>
            <a:r>
              <a:rPr lang="en-US" dirty="0">
                <a:ea typeface="Calibri"/>
              </a:rPr>
              <a:t/>
            </a:r>
            <a:br>
              <a:rPr lang="en-US" dirty="0">
                <a:ea typeface="Calibri"/>
              </a:rPr>
            </a:br>
            <a:r>
              <a:rPr lang="en-US" sz="2400" b="0" i="0" u="none" strike="noStrike" cap="none" dirty="0" smtClean="0">
                <a:solidFill>
                  <a:schemeClr val="lt1"/>
                </a:solidFill>
                <a:latin typeface="Calibri"/>
                <a:ea typeface="Calibri"/>
                <a:cs typeface="Calibri"/>
                <a:sym typeface="Calibri"/>
              </a:rPr>
              <a:t>Gospel </a:t>
            </a:r>
            <a:r>
              <a:rPr lang="en-US" sz="2400" b="0" i="0" u="none" strike="noStrike" cap="none" dirty="0">
                <a:solidFill>
                  <a:schemeClr val="lt1"/>
                </a:solidFill>
                <a:latin typeface="Calibri"/>
                <a:ea typeface="Calibri"/>
                <a:cs typeface="Calibri"/>
                <a:sym typeface="Calibri"/>
              </a:rPr>
              <a:t>broadcast and TV programs brought a lot of people to </a:t>
            </a:r>
            <a:r>
              <a:rPr lang="en-US" sz="2400" b="0" i="0" u="none" strike="noStrike" cap="none" dirty="0" smtClean="0">
                <a:solidFill>
                  <a:schemeClr val="lt1"/>
                </a:solidFill>
                <a:latin typeface="Calibri"/>
                <a:ea typeface="Calibri"/>
                <a:cs typeface="Calibri"/>
                <a:sym typeface="Calibri"/>
              </a:rPr>
              <a:t>Christ.</a:t>
            </a:r>
            <a:endParaRPr dirty="0"/>
          </a:p>
        </p:txBody>
      </p:sp>
      <p:pic>
        <p:nvPicPr>
          <p:cNvPr id="116" name="Google Shape;116;p4"/>
          <p:cNvPicPr preferRelativeResize="0"/>
          <p:nvPr/>
        </p:nvPicPr>
        <p:blipFill rotWithShape="1">
          <a:blip r:embed="rId3">
            <a:alphaModFix/>
          </a:blip>
          <a:srcRect l="41217" t="1237" r="34354" b="3369"/>
          <a:stretch/>
        </p:blipFill>
        <p:spPr>
          <a:xfrm>
            <a:off x="0" y="0"/>
            <a:ext cx="2362200" cy="6858000"/>
          </a:xfrm>
          <a:prstGeom prst="rect">
            <a:avLst/>
          </a:prstGeom>
          <a:noFill/>
          <a:ln>
            <a:noFill/>
          </a:ln>
        </p:spPr>
      </p:pic>
      <p:pic>
        <p:nvPicPr>
          <p:cNvPr id="5" name="Google Shape;108;p3"/>
          <p:cNvPicPr preferRelativeResize="0"/>
          <p:nvPr/>
        </p:nvPicPr>
        <p:blipFill rotWithShape="1">
          <a:blip r:embed="rId4">
            <a:alphaModFix/>
          </a:blip>
          <a:srcRect/>
          <a:stretch/>
        </p:blipFill>
        <p:spPr>
          <a:xfrm>
            <a:off x="10896600" y="371920"/>
            <a:ext cx="924478" cy="9234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0" y="-609600"/>
            <a:ext cx="12192000" cy="15238632"/>
          </a:xfrm>
          <a:prstGeom prst="rect">
            <a:avLst/>
          </a:prstGeom>
          <a:noFill/>
          <a:ln>
            <a:noFill/>
          </a:ln>
        </p:spPr>
      </p:pic>
      <p:pic>
        <p:nvPicPr>
          <p:cNvPr id="124" name="Google Shape;124;p5"/>
          <p:cNvPicPr preferRelativeResize="0"/>
          <p:nvPr/>
        </p:nvPicPr>
        <p:blipFill rotWithShape="1">
          <a:blip r:embed="rId4">
            <a:alphaModFix/>
          </a:blip>
          <a:srcRect/>
          <a:stretch/>
        </p:blipFill>
        <p:spPr>
          <a:xfrm>
            <a:off x="10744200" y="313862"/>
            <a:ext cx="1076879" cy="1075717"/>
          </a:xfrm>
          <a:prstGeom prst="rect">
            <a:avLst/>
          </a:prstGeom>
          <a:noFill/>
          <a:ln>
            <a:noFill/>
          </a:ln>
        </p:spPr>
      </p:pic>
      <p:sp>
        <p:nvSpPr>
          <p:cNvPr id="125" name="Google Shape;125;p5"/>
          <p:cNvSpPr txBox="1"/>
          <p:nvPr/>
        </p:nvSpPr>
        <p:spPr>
          <a:xfrm>
            <a:off x="1752600" y="3048000"/>
            <a:ext cx="82296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Microsoft JhengHei"/>
                <a:ea typeface="Microsoft JhengHei"/>
                <a:cs typeface="Microsoft JhengHei"/>
                <a:sym typeface="Microsoft JhengHei"/>
              </a:rPr>
              <a:t>Together we pray for </a:t>
            </a:r>
            <a:r>
              <a:rPr lang="en-US" sz="3600" b="1" i="0" u="none" strike="noStrike" cap="none">
                <a:solidFill>
                  <a:srgbClr val="DC0000"/>
                </a:solidFill>
                <a:latin typeface="Microsoft JhengHei"/>
                <a:ea typeface="Microsoft JhengHei"/>
                <a:cs typeface="Microsoft JhengHei"/>
                <a:sym typeface="Microsoft JhengHei"/>
              </a:rPr>
              <a:t>Afghanistan</a:t>
            </a:r>
            <a:r>
              <a:rPr lang="en-US" sz="3600" b="1" i="0" u="none" strike="noStrike" cap="none">
                <a:solidFill>
                  <a:schemeClr val="lt1"/>
                </a:solidFill>
                <a:latin typeface="Microsoft JhengHei"/>
                <a:ea typeface="Microsoft JhengHei"/>
                <a:cs typeface="Microsoft JhengHei"/>
                <a:sym typeface="Microsoft JhengHei"/>
              </a:rPr>
              <a:t/>
            </a:r>
            <a:br>
              <a:rPr lang="en-US" sz="3600" b="1" i="0" u="none" strike="noStrike" cap="none">
                <a:solidFill>
                  <a:schemeClr val="lt1"/>
                </a:solidFill>
                <a:latin typeface="Microsoft JhengHei"/>
                <a:ea typeface="Microsoft JhengHei"/>
                <a:cs typeface="Microsoft JhengHei"/>
                <a:sym typeface="Microsoft JhengHei"/>
              </a:rPr>
            </a:br>
            <a:r>
              <a:rPr lang="en-US" sz="3600" b="1" i="0" u="none" strike="noStrike" cap="none">
                <a:solidFill>
                  <a:schemeClr val="dk1"/>
                </a:solidFill>
                <a:latin typeface="Microsoft JhengHei"/>
                <a:ea typeface="Microsoft JhengHei"/>
                <a:cs typeface="Microsoft JhengHei"/>
                <a:sym typeface="Microsoft JhengHei"/>
              </a:rPr>
              <a:t> </a:t>
            </a:r>
            <a:endParaRPr sz="3600" b="1" i="0" u="none" strike="noStrike" cap="none">
              <a:solidFill>
                <a:schemeClr val="dk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0" presetClass="exit" presetSubtype="0" fill="hold" nodeType="withEffect">
                                  <p:stCondLst>
                                    <p:cond delay="1400"/>
                                  </p:stCondLst>
                                  <p:childTnLst>
                                    <p:animEffect transition="out" filter="fade">
                                      <p:cBhvr>
                                        <p:cTn id="8" dur="500"/>
                                        <p:tgtEl>
                                          <p:spTgt spid="123"/>
                                        </p:tgtEl>
                                      </p:cBhvr>
                                    </p:animEffect>
                                    <p:set>
                                      <p:cBhvr>
                                        <p:cTn id="9" dur="1" fill="hold">
                                          <p:stCondLst>
                                            <p:cond delay="500"/>
                                          </p:stCondLst>
                                        </p:cTn>
                                        <p:tgtEl>
                                          <p:spTgt spid="123"/>
                                        </p:tgtEl>
                                        <p:attrNameLst>
                                          <p:attrName>style.visibility</p:attrName>
                                        </p:attrNameLst>
                                      </p:cBhvr>
                                      <p:to>
                                        <p:strVal val="hidden"/>
                                      </p:to>
                                    </p:set>
                                  </p:childTnLst>
                                </p:cTn>
                              </p:par>
                              <p:par>
                                <p:cTn id="10" presetID="10" presetClass="entr" presetSubtype="0" fill="hold" nodeType="withEffect">
                                  <p:stCondLst>
                                    <p:cond delay="900"/>
                                  </p:stCondLst>
                                  <p:childTnLst>
                                    <p:set>
                                      <p:cBhvr>
                                        <p:cTn id="11" dur="1" fill="hold">
                                          <p:stCondLst>
                                            <p:cond delay="0"/>
                                          </p:stCondLst>
                                        </p:cTn>
                                        <p:tgtEl>
                                          <p:spTgt spid="125">
                                            <p:txEl>
                                              <p:pRg st="0" end="0"/>
                                            </p:txEl>
                                          </p:spTgt>
                                        </p:tgtEl>
                                        <p:attrNameLst>
                                          <p:attrName>style.visibility</p:attrName>
                                        </p:attrNameLst>
                                      </p:cBhvr>
                                      <p:to>
                                        <p:strVal val="visible"/>
                                      </p:to>
                                    </p:set>
                                    <p:animEffect transition="in" filter="fade">
                                      <p:cBhvr>
                                        <p:cTn id="12" dur="14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0"/>
        <p:cNvGrpSpPr/>
        <p:nvPr/>
      </p:nvGrpSpPr>
      <p:grpSpPr>
        <a:xfrm>
          <a:off x="0" y="0"/>
          <a:ext cx="0" cy="0"/>
          <a:chOff x="0" y="0"/>
          <a:chExt cx="0" cy="0"/>
        </a:xfrm>
      </p:grpSpPr>
      <p:pic>
        <p:nvPicPr>
          <p:cNvPr id="131" name="Google Shape;131;p6"/>
          <p:cNvPicPr preferRelativeResize="0"/>
          <p:nvPr/>
        </p:nvPicPr>
        <p:blipFill rotWithShape="1">
          <a:blip r:embed="rId3">
            <a:alphaModFix/>
          </a:blip>
          <a:srcRect l="15263" t="19897" b="8469"/>
          <a:stretch/>
        </p:blipFill>
        <p:spPr>
          <a:xfrm>
            <a:off x="0" y="0"/>
            <a:ext cx="12192000" cy="6858000"/>
          </a:xfrm>
          <a:prstGeom prst="rect">
            <a:avLst/>
          </a:prstGeom>
          <a:noFill/>
          <a:ln>
            <a:noFill/>
          </a:ln>
        </p:spPr>
      </p:pic>
      <p:sp>
        <p:nvSpPr>
          <p:cNvPr id="132" name="Google Shape;132;p6"/>
          <p:cNvSpPr/>
          <p:nvPr/>
        </p:nvSpPr>
        <p:spPr>
          <a:xfrm>
            <a:off x="1447800" y="0"/>
            <a:ext cx="9296400" cy="6857999"/>
          </a:xfrm>
          <a:prstGeom prst="rect">
            <a:avLst/>
          </a:prstGeom>
          <a:solidFill>
            <a:srgbClr val="002060">
              <a:alpha val="80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133" name="Google Shape;133;p6"/>
          <p:cNvSpPr txBox="1"/>
          <p:nvPr/>
        </p:nvSpPr>
        <p:spPr>
          <a:xfrm>
            <a:off x="1845468" y="228143"/>
            <a:ext cx="8501063" cy="6401712"/>
          </a:xfrm>
          <a:prstGeom prst="rect">
            <a:avLst/>
          </a:prstGeom>
          <a:noFill/>
          <a:ln>
            <a:noFill/>
          </a:ln>
        </p:spPr>
        <p:txBody>
          <a:bodyPr spcFirstLastPara="1" wrap="square" lIns="91425" tIns="45700" rIns="91425" bIns="45700" anchor="t" anchorCtr="0">
            <a:spAutoFit/>
          </a:bodyPr>
          <a:lstStyle/>
          <a:p>
            <a:pPr marL="0" marR="0" lvl="0" indent="0" algn="ctr" rtl="0">
              <a:lnSpc>
                <a:spcPts val="2600"/>
              </a:lnSpc>
              <a:spcBef>
                <a:spcPts val="0"/>
              </a:spcBef>
              <a:spcAft>
                <a:spcPts val="0"/>
              </a:spcAft>
              <a:buNone/>
            </a:pPr>
            <a:r>
              <a:rPr lang="en-US" sz="2400" b="1" i="0" u="none" strike="noStrike" cap="none" dirty="0">
                <a:solidFill>
                  <a:schemeClr val="lt1"/>
                </a:solidFill>
                <a:latin typeface="Calibri" panose="020F0502020204030204" pitchFamily="34" charset="0"/>
                <a:ea typeface="Calibri"/>
                <a:cs typeface="Calibri" panose="020F0502020204030204" pitchFamily="34" charset="0"/>
                <a:sym typeface="Calibri"/>
              </a:rPr>
              <a:t>Heavenly Father, </a:t>
            </a:r>
            <a:endParaRPr lang="en-US" sz="2400" b="1" i="0" u="none" strike="noStrike" cap="none"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ts val="2600"/>
              </a:lnSpc>
              <a:spcBef>
                <a:spcPts val="0"/>
              </a:spcBef>
              <a:spcAft>
                <a:spcPts val="0"/>
              </a:spcAft>
              <a:buNone/>
            </a:pP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we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know that you have mercy on those who suffer. </a:t>
            </a:r>
            <a:endPar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ts val="2600"/>
              </a:lnSpc>
              <a:spcBef>
                <a:spcPts val="0"/>
              </a:spcBef>
              <a:spcAft>
                <a:spcPts val="0"/>
              </a:spcAft>
              <a:buNone/>
            </a:pP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For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the Afghans who are uncertain about their future</a:t>
            </a: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t>
            </a:r>
          </a:p>
          <a:p>
            <a:pPr marL="0" marR="0" lvl="0" indent="0" algn="ctr" rtl="0">
              <a:lnSpc>
                <a:spcPts val="2600"/>
              </a:lnSpc>
              <a:spcBef>
                <a:spcPts val="0"/>
              </a:spcBef>
              <a:spcAft>
                <a:spcPts val="0"/>
              </a:spcAft>
              <a:buNone/>
            </a:pP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please help them know your love early and </a:t>
            </a:r>
            <a:endPar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ts val="2600"/>
              </a:lnSpc>
              <a:spcBef>
                <a:spcPts val="0"/>
              </a:spcBef>
              <a:spcAft>
                <a:spcPts val="0"/>
              </a:spcAft>
              <a:buNone/>
            </a:pP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experience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the peace in you</a:t>
            </a: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t>
            </a:r>
            <a:endParaRPr sz="24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ts val="2600"/>
              </a:lnSpc>
              <a:spcBef>
                <a:spcPts val="1200"/>
              </a:spcBef>
              <a:spcAft>
                <a:spcPts val="0"/>
              </a:spcAft>
              <a:buNone/>
            </a:pPr>
            <a:r>
              <a:rPr lang="en-US" sz="2400" b="1" i="0" u="none" strike="noStrike" cap="none" dirty="0">
                <a:solidFill>
                  <a:srgbClr val="FFFF00"/>
                </a:solidFill>
                <a:latin typeface="Calibri" panose="020F0502020204030204" pitchFamily="34" charset="0"/>
                <a:ea typeface="Calibri"/>
                <a:cs typeface="Calibri" panose="020F0502020204030204" pitchFamily="34" charset="0"/>
                <a:sym typeface="Calibri"/>
              </a:rPr>
              <a:t>Lord Jesus,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we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pray for the 6 million displaced people.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For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the families in the refugee camps,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we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pray for the Lord’s protection and provision.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May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those refugees who settled in the Western countries adapt to their new lives and be able to find jobs and places to live</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a:t>
            </a:r>
            <a:endParaRPr sz="2400" b="0" i="0" u="none" strike="noStrike" cap="none" dirty="0">
              <a:solidFill>
                <a:srgbClr val="FFFF00"/>
              </a:solidFill>
              <a:latin typeface="Calibri" panose="020F0502020204030204" pitchFamily="34" charset="0"/>
              <a:ea typeface="Calibri"/>
              <a:cs typeface="Calibri" panose="020F0502020204030204" pitchFamily="34" charset="0"/>
              <a:sym typeface="Calibri"/>
            </a:endParaRPr>
          </a:p>
          <a:p>
            <a:pPr marL="0" marR="0" lvl="0" indent="0" algn="ctr" rtl="0">
              <a:lnSpc>
                <a:spcPts val="2600"/>
              </a:lnSpc>
              <a:spcBef>
                <a:spcPts val="1200"/>
              </a:spcBef>
              <a:spcAft>
                <a:spcPts val="0"/>
              </a:spcAft>
              <a:buNone/>
            </a:pPr>
            <a:r>
              <a:rPr lang="en-US" sz="2400" b="1" i="0" u="none" strike="noStrike" cap="none" dirty="0">
                <a:solidFill>
                  <a:schemeClr val="lt1"/>
                </a:solidFill>
                <a:latin typeface="Calibri" panose="020F0502020204030204" pitchFamily="34" charset="0"/>
                <a:ea typeface="Calibri"/>
                <a:cs typeface="Calibri" panose="020F0502020204030204" pitchFamily="34" charset="0"/>
                <a:sym typeface="Calibri"/>
              </a:rPr>
              <a:t>Heavenly Father</a:t>
            </a:r>
            <a:r>
              <a:rPr lang="en-US" sz="2400" b="1"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t>
            </a:r>
            <a:br>
              <a:rPr lang="en-US" sz="2400" b="1"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please protect the 10,000 Christians in Afghanistan, </a:t>
            </a: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give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them their daily bread and deliver them from the evil hands. When suffering from persecution, they experience the unimaginable peace and stability in your presence. </a:t>
            </a: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We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also pray that the Lord will increase </a:t>
            </a: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the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number of people being saved</a:t>
            </a: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l="7197" t="28318" r="12537" b="4613"/>
          <a:stretch/>
        </p:blipFill>
        <p:spPr>
          <a:xfrm>
            <a:off x="-45720" y="0"/>
            <a:ext cx="12237720" cy="6858000"/>
          </a:xfrm>
          <a:prstGeom prst="rect">
            <a:avLst/>
          </a:prstGeom>
          <a:noFill/>
          <a:ln>
            <a:noFill/>
          </a:ln>
        </p:spPr>
      </p:pic>
      <p:sp>
        <p:nvSpPr>
          <p:cNvPr id="140" name="Google Shape;140;p7"/>
          <p:cNvSpPr/>
          <p:nvPr/>
        </p:nvSpPr>
        <p:spPr>
          <a:xfrm>
            <a:off x="609600" y="0"/>
            <a:ext cx="10820400" cy="6858000"/>
          </a:xfrm>
          <a:prstGeom prst="rect">
            <a:avLst/>
          </a:prstGeom>
          <a:solidFill>
            <a:srgbClr val="390D1A">
              <a:alpha val="80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141" name="Google Shape;141;p7"/>
          <p:cNvSpPr txBox="1"/>
          <p:nvPr/>
        </p:nvSpPr>
        <p:spPr>
          <a:xfrm>
            <a:off x="685800" y="439740"/>
            <a:ext cx="10668000" cy="5978519"/>
          </a:xfrm>
          <a:prstGeom prst="rect">
            <a:avLst/>
          </a:prstGeom>
          <a:noFill/>
          <a:ln>
            <a:noFill/>
          </a:ln>
        </p:spPr>
        <p:txBody>
          <a:bodyPr spcFirstLastPara="1" wrap="square" lIns="91425" tIns="45700" rIns="91425" bIns="45700" anchor="t" anchorCtr="0">
            <a:spAutoFit/>
          </a:bodyPr>
          <a:lstStyle/>
          <a:p>
            <a:pPr marL="0" marR="0" lvl="0" indent="0" algn="ctr" rtl="0">
              <a:lnSpc>
                <a:spcPts val="2880"/>
              </a:lnSpc>
              <a:spcBef>
                <a:spcPts val="0"/>
              </a:spcBef>
              <a:spcAft>
                <a:spcPts val="0"/>
              </a:spcAft>
              <a:buNone/>
            </a:pPr>
            <a:r>
              <a:rPr lang="en-US" sz="2400" b="1" i="0" u="none" strike="noStrike" cap="none" dirty="0">
                <a:solidFill>
                  <a:schemeClr val="lt1"/>
                </a:solidFill>
                <a:latin typeface="Calibri"/>
                <a:ea typeface="Calibri"/>
                <a:cs typeface="Calibri"/>
                <a:sym typeface="Calibri"/>
              </a:rPr>
              <a:t>Lord Jesus, </a:t>
            </a:r>
            <a:endParaRPr lang="en-US" sz="2400" b="1" i="0" u="none" strike="noStrike" cap="none" dirty="0" smtClean="0">
              <a:solidFill>
                <a:schemeClr val="lt1"/>
              </a:solidFill>
              <a:latin typeface="Calibri"/>
              <a:ea typeface="Calibri"/>
              <a:cs typeface="Calibri"/>
              <a:sym typeface="Calibri"/>
            </a:endParaRPr>
          </a:p>
          <a:p>
            <a:pPr marL="0" marR="0" lvl="0" indent="0" algn="ctr" rtl="0">
              <a:lnSpc>
                <a:spcPts val="2880"/>
              </a:lnSpc>
              <a:spcBef>
                <a:spcPts val="0"/>
              </a:spcBef>
              <a:spcAft>
                <a:spcPts val="0"/>
              </a:spcAft>
              <a:buNone/>
            </a:pPr>
            <a:r>
              <a:rPr lang="en-US" sz="2400" b="0" i="0" u="none" strike="noStrike" cap="none" dirty="0" smtClean="0">
                <a:solidFill>
                  <a:schemeClr val="lt1"/>
                </a:solidFill>
                <a:latin typeface="Calibri"/>
                <a:ea typeface="Calibri"/>
                <a:cs typeface="Calibri"/>
                <a:sym typeface="Calibri"/>
              </a:rPr>
              <a:t>we </a:t>
            </a:r>
            <a:r>
              <a:rPr lang="en-US" sz="2400" b="0" i="0" u="none" strike="noStrike" cap="none" dirty="0">
                <a:solidFill>
                  <a:schemeClr val="lt1"/>
                </a:solidFill>
                <a:latin typeface="Calibri"/>
                <a:ea typeface="Calibri"/>
                <a:cs typeface="Calibri"/>
                <a:sym typeface="Calibri"/>
              </a:rPr>
              <a:t>pray for the Afghan Taliban leaders. </a:t>
            </a:r>
            <a:endParaRPr lang="en-US" sz="2400" b="0" i="0" u="none" strike="noStrike" cap="none" dirty="0" smtClean="0">
              <a:solidFill>
                <a:schemeClr val="lt1"/>
              </a:solidFill>
              <a:latin typeface="Calibri"/>
              <a:ea typeface="Calibri"/>
              <a:cs typeface="Calibri"/>
              <a:sym typeface="Calibri"/>
            </a:endParaRPr>
          </a:p>
          <a:p>
            <a:pPr marL="0" marR="0" lvl="0" indent="0" algn="ctr" rtl="0">
              <a:lnSpc>
                <a:spcPts val="2880"/>
              </a:lnSpc>
              <a:spcBef>
                <a:spcPts val="0"/>
              </a:spcBef>
              <a:spcAft>
                <a:spcPts val="0"/>
              </a:spcAft>
              <a:buNone/>
            </a:pPr>
            <a:r>
              <a:rPr lang="en-US" sz="2400" b="0" i="0" u="none" strike="noStrike" cap="none" dirty="0" smtClean="0">
                <a:solidFill>
                  <a:schemeClr val="lt1"/>
                </a:solidFill>
                <a:latin typeface="Calibri"/>
                <a:ea typeface="Calibri"/>
                <a:cs typeface="Calibri"/>
                <a:sym typeface="Calibri"/>
              </a:rPr>
              <a:t>Please </a:t>
            </a:r>
            <a:r>
              <a:rPr lang="en-US" sz="2400" b="0" i="0" u="none" strike="noStrike" cap="none" dirty="0">
                <a:solidFill>
                  <a:schemeClr val="lt1"/>
                </a:solidFill>
                <a:latin typeface="Calibri"/>
                <a:ea typeface="Calibri"/>
                <a:cs typeface="Calibri"/>
                <a:sym typeface="Calibri"/>
              </a:rPr>
              <a:t>control their hearts so that they will treat the different tribes in kindness, stop persecuting the churches, not to rule in extreme totalitarianism, </a:t>
            </a:r>
            <a:endParaRPr lang="en-US" sz="2400" b="0" i="0" u="none" strike="noStrike" cap="none" dirty="0" smtClean="0">
              <a:solidFill>
                <a:schemeClr val="lt1"/>
              </a:solidFill>
              <a:latin typeface="Calibri"/>
              <a:ea typeface="Calibri"/>
              <a:cs typeface="Calibri"/>
              <a:sym typeface="Calibri"/>
            </a:endParaRPr>
          </a:p>
          <a:p>
            <a:pPr marL="0" marR="0" lvl="0" indent="0" algn="ctr" rtl="0">
              <a:lnSpc>
                <a:spcPts val="2880"/>
              </a:lnSpc>
              <a:spcBef>
                <a:spcPts val="0"/>
              </a:spcBef>
              <a:spcAft>
                <a:spcPts val="0"/>
              </a:spcAft>
              <a:buNone/>
            </a:pPr>
            <a:r>
              <a:rPr lang="en-US" sz="2400" b="0" i="0" u="none" strike="noStrike" cap="none" dirty="0" smtClean="0">
                <a:solidFill>
                  <a:schemeClr val="lt1"/>
                </a:solidFill>
                <a:latin typeface="Calibri"/>
                <a:ea typeface="Calibri"/>
                <a:cs typeface="Calibri"/>
                <a:sym typeface="Calibri"/>
              </a:rPr>
              <a:t>and </a:t>
            </a:r>
            <a:r>
              <a:rPr lang="en-US" sz="2400" b="0" i="0" u="none" strike="noStrike" cap="none" dirty="0">
                <a:solidFill>
                  <a:schemeClr val="lt1"/>
                </a:solidFill>
                <a:latin typeface="Calibri"/>
                <a:ea typeface="Calibri"/>
                <a:cs typeface="Calibri"/>
                <a:sym typeface="Calibri"/>
              </a:rPr>
              <a:t>to break away from violence and terrorism</a:t>
            </a:r>
            <a:r>
              <a:rPr lang="en-US" sz="2400" dirty="0">
                <a:solidFill>
                  <a:schemeClr val="lt1"/>
                </a:solidFill>
                <a:latin typeface="Calibri"/>
                <a:ea typeface="Calibri"/>
                <a:cs typeface="Calibri"/>
                <a:sym typeface="Calibri"/>
              </a:rPr>
              <a:t>.</a:t>
            </a:r>
            <a:endParaRPr sz="2400" b="0" i="0" u="none" strike="noStrike" cap="none" dirty="0">
              <a:solidFill>
                <a:schemeClr val="lt1"/>
              </a:solidFill>
              <a:latin typeface="Calibri"/>
              <a:ea typeface="Calibri"/>
              <a:cs typeface="Calibri"/>
              <a:sym typeface="Calibri"/>
            </a:endParaRPr>
          </a:p>
          <a:p>
            <a:pPr marL="0" marR="0" lvl="0" indent="0" algn="ctr" rtl="0">
              <a:lnSpc>
                <a:spcPts val="2880"/>
              </a:lnSpc>
              <a:spcBef>
                <a:spcPts val="1200"/>
              </a:spcBef>
              <a:spcAft>
                <a:spcPts val="0"/>
              </a:spcAft>
              <a:buNone/>
            </a:pPr>
            <a:r>
              <a:rPr lang="en-US" sz="2400" b="1" i="0" u="none" strike="noStrike" cap="none" dirty="0" smtClean="0">
                <a:solidFill>
                  <a:srgbClr val="FFFF00"/>
                </a:solidFill>
                <a:latin typeface="Calibri"/>
                <a:ea typeface="Calibri"/>
                <a:cs typeface="Calibri"/>
                <a:sym typeface="Calibri"/>
              </a:rPr>
              <a:t>Heavenly Father, </a:t>
            </a:r>
            <a:br>
              <a:rPr lang="en-US" sz="2400" b="1" i="0" u="none" strike="noStrike" cap="none" dirty="0" smtClean="0">
                <a:solidFill>
                  <a:srgbClr val="FFFF00"/>
                </a:solidFill>
                <a:latin typeface="Calibri"/>
                <a:ea typeface="Calibri"/>
                <a:cs typeface="Calibri"/>
                <a:sym typeface="Calibri"/>
              </a:rPr>
            </a:br>
            <a:r>
              <a:rPr lang="en-US" sz="2400" b="0" i="0" u="none" strike="noStrike" cap="none" dirty="0" smtClean="0">
                <a:solidFill>
                  <a:srgbClr val="FFFF00"/>
                </a:solidFill>
                <a:latin typeface="Calibri"/>
                <a:ea typeface="Calibri"/>
                <a:cs typeface="Calibri"/>
                <a:sym typeface="Calibri"/>
              </a:rPr>
              <a:t>we </a:t>
            </a:r>
            <a:r>
              <a:rPr lang="en-US" sz="2400" b="0" i="0" u="none" strike="noStrike" cap="none" dirty="0">
                <a:solidFill>
                  <a:srgbClr val="FFFF00"/>
                </a:solidFill>
                <a:latin typeface="Calibri"/>
                <a:ea typeface="Calibri"/>
                <a:cs typeface="Calibri"/>
                <a:sym typeface="Calibri"/>
              </a:rPr>
              <a:t>pray for the Afghan children. </a:t>
            </a:r>
            <a:r>
              <a:rPr lang="en-US" sz="2400" b="0" i="0" u="none" strike="noStrike" cap="none" dirty="0" smtClean="0">
                <a:solidFill>
                  <a:srgbClr val="FFFF00"/>
                </a:solidFill>
                <a:latin typeface="Calibri"/>
                <a:ea typeface="Calibri"/>
                <a:cs typeface="Calibri"/>
                <a:sym typeface="Calibri"/>
              </a:rPr>
              <a:t/>
            </a:r>
            <a:br>
              <a:rPr lang="en-US" sz="2400" b="0" i="0" u="none" strike="noStrike" cap="none" dirty="0" smtClean="0">
                <a:solidFill>
                  <a:srgbClr val="FFFF00"/>
                </a:solidFill>
                <a:latin typeface="Calibri"/>
                <a:ea typeface="Calibri"/>
                <a:cs typeface="Calibri"/>
                <a:sym typeface="Calibri"/>
              </a:rPr>
            </a:br>
            <a:r>
              <a:rPr lang="en-US" sz="2400" b="0" i="0" u="none" strike="noStrike" cap="none" dirty="0" smtClean="0">
                <a:solidFill>
                  <a:srgbClr val="FFFF00"/>
                </a:solidFill>
                <a:latin typeface="Calibri"/>
                <a:ea typeface="Calibri"/>
                <a:cs typeface="Calibri"/>
                <a:sym typeface="Calibri"/>
              </a:rPr>
              <a:t>May </a:t>
            </a:r>
            <a:r>
              <a:rPr lang="en-US" sz="2400" b="0" i="0" u="none" strike="noStrike" cap="none" dirty="0">
                <a:solidFill>
                  <a:srgbClr val="FFFF00"/>
                </a:solidFill>
                <a:latin typeface="Calibri"/>
                <a:ea typeface="Calibri"/>
                <a:cs typeface="Calibri"/>
                <a:sym typeface="Calibri"/>
              </a:rPr>
              <a:t>they no longer be sold to pay for debts nor sleep in hunger </a:t>
            </a:r>
            <a:r>
              <a:rPr lang="en-US" sz="2400" b="0" i="0" u="none" strike="noStrike" cap="none" dirty="0" smtClean="0">
                <a:solidFill>
                  <a:srgbClr val="FFFF00"/>
                </a:solidFill>
                <a:latin typeface="Calibri"/>
                <a:ea typeface="Calibri"/>
                <a:cs typeface="Calibri"/>
                <a:sym typeface="Calibri"/>
              </a:rPr>
              <a:t/>
            </a:r>
            <a:br>
              <a:rPr lang="en-US" sz="2400" b="0" i="0" u="none" strike="noStrike" cap="none" dirty="0" smtClean="0">
                <a:solidFill>
                  <a:srgbClr val="FFFF00"/>
                </a:solidFill>
                <a:latin typeface="Calibri"/>
                <a:ea typeface="Calibri"/>
                <a:cs typeface="Calibri"/>
                <a:sym typeface="Calibri"/>
              </a:rPr>
            </a:br>
            <a:r>
              <a:rPr lang="en-US" sz="2400" b="0" i="0" u="none" strike="noStrike" cap="none" dirty="0" smtClean="0">
                <a:solidFill>
                  <a:srgbClr val="FFFF00"/>
                </a:solidFill>
                <a:latin typeface="Calibri"/>
                <a:ea typeface="Calibri"/>
                <a:cs typeface="Calibri"/>
                <a:sym typeface="Calibri"/>
              </a:rPr>
              <a:t>and </a:t>
            </a:r>
            <a:r>
              <a:rPr lang="en-US" sz="2400" b="0" i="0" u="none" strike="noStrike" cap="none" dirty="0">
                <a:solidFill>
                  <a:srgbClr val="FFFF00"/>
                </a:solidFill>
                <a:latin typeface="Calibri"/>
                <a:ea typeface="Calibri"/>
                <a:cs typeface="Calibri"/>
                <a:sym typeface="Calibri"/>
              </a:rPr>
              <a:t>the sound of gunfire.</a:t>
            </a:r>
            <a:endParaRPr sz="2400" b="0" i="0" u="none" strike="noStrike" cap="none" dirty="0">
              <a:solidFill>
                <a:srgbClr val="FFFF00"/>
              </a:solidFill>
              <a:latin typeface="Calibri"/>
              <a:ea typeface="Calibri"/>
              <a:cs typeface="Calibri"/>
              <a:sym typeface="Calibri"/>
            </a:endParaRPr>
          </a:p>
          <a:p>
            <a:pPr marL="0" marR="0" lvl="0" indent="0" algn="ctr" rtl="0">
              <a:lnSpc>
                <a:spcPts val="2880"/>
              </a:lnSpc>
              <a:spcBef>
                <a:spcPts val="1200"/>
              </a:spcBef>
              <a:spcAft>
                <a:spcPts val="0"/>
              </a:spcAft>
              <a:buNone/>
            </a:pPr>
            <a:r>
              <a:rPr lang="en-US" sz="2400" b="1" i="0" u="none" strike="noStrike" cap="none" dirty="0">
                <a:solidFill>
                  <a:schemeClr val="bg1"/>
                </a:solidFill>
                <a:latin typeface="Calibri"/>
                <a:ea typeface="Calibri"/>
                <a:cs typeface="Calibri"/>
                <a:sym typeface="Calibri"/>
              </a:rPr>
              <a:t>Dear Lord, </a:t>
            </a:r>
            <a:r>
              <a:rPr lang="en-US" sz="2400" b="1" i="0" u="none" strike="noStrike" cap="none" dirty="0" smtClean="0">
                <a:solidFill>
                  <a:schemeClr val="bg1"/>
                </a:solidFill>
                <a:latin typeface="Calibri"/>
                <a:ea typeface="Calibri"/>
                <a:cs typeface="Calibri"/>
                <a:sym typeface="Calibri"/>
              </a:rPr>
              <a:t/>
            </a:r>
            <a:br>
              <a:rPr lang="en-US" sz="2400" b="1" i="0" u="none" strike="noStrike" cap="none" dirty="0" smtClean="0">
                <a:solidFill>
                  <a:schemeClr val="bg1"/>
                </a:solidFill>
                <a:latin typeface="Calibri"/>
                <a:ea typeface="Calibri"/>
                <a:cs typeface="Calibri"/>
                <a:sym typeface="Calibri"/>
              </a:rPr>
            </a:br>
            <a:r>
              <a:rPr lang="en-US" sz="2400" b="0" i="0" u="none" strike="noStrike" cap="none" dirty="0" smtClean="0">
                <a:solidFill>
                  <a:schemeClr val="bg1"/>
                </a:solidFill>
                <a:latin typeface="Calibri"/>
                <a:ea typeface="Calibri"/>
                <a:cs typeface="Calibri"/>
                <a:sym typeface="Calibri"/>
              </a:rPr>
              <a:t>we </a:t>
            </a:r>
            <a:r>
              <a:rPr lang="en-US" sz="2400" b="0" i="0" u="none" strike="noStrike" cap="none" dirty="0">
                <a:solidFill>
                  <a:schemeClr val="bg1"/>
                </a:solidFill>
                <a:latin typeface="Calibri"/>
                <a:ea typeface="Calibri"/>
                <a:cs typeface="Calibri"/>
                <a:sym typeface="Calibri"/>
              </a:rPr>
              <a:t>pray for the Afghan women. </a:t>
            </a:r>
            <a:r>
              <a:rPr lang="en-US" sz="2400" b="0" i="0" u="none" strike="noStrike" cap="none" dirty="0" smtClean="0">
                <a:solidFill>
                  <a:schemeClr val="bg1"/>
                </a:solidFill>
                <a:latin typeface="Calibri"/>
                <a:ea typeface="Calibri"/>
                <a:cs typeface="Calibri"/>
                <a:sym typeface="Calibri"/>
              </a:rPr>
              <a:t/>
            </a:r>
            <a:br>
              <a:rPr lang="en-US" sz="2400" b="0" i="0" u="none" strike="noStrike" cap="none" dirty="0" smtClean="0">
                <a:solidFill>
                  <a:schemeClr val="bg1"/>
                </a:solidFill>
                <a:latin typeface="Calibri"/>
                <a:ea typeface="Calibri"/>
                <a:cs typeface="Calibri"/>
                <a:sym typeface="Calibri"/>
              </a:rPr>
            </a:br>
            <a:r>
              <a:rPr lang="en-US" sz="2400" b="0" i="0" u="none" strike="noStrike" cap="none" dirty="0" smtClean="0">
                <a:solidFill>
                  <a:schemeClr val="bg1"/>
                </a:solidFill>
                <a:latin typeface="Calibri"/>
                <a:ea typeface="Calibri"/>
                <a:cs typeface="Calibri"/>
                <a:sym typeface="Calibri"/>
              </a:rPr>
              <a:t>Please </a:t>
            </a:r>
            <a:r>
              <a:rPr lang="en-US" sz="2400" b="0" i="0" u="none" strike="noStrike" cap="none" dirty="0">
                <a:solidFill>
                  <a:schemeClr val="bg1"/>
                </a:solidFill>
                <a:latin typeface="Calibri"/>
                <a:ea typeface="Calibri"/>
                <a:cs typeface="Calibri"/>
                <a:sym typeface="Calibri"/>
              </a:rPr>
              <a:t>be the protector of their security and rights, </a:t>
            </a:r>
            <a:r>
              <a:rPr lang="en-US" sz="2400" b="0" i="0" u="none" strike="noStrike" cap="none" dirty="0" smtClean="0">
                <a:solidFill>
                  <a:schemeClr val="bg1"/>
                </a:solidFill>
                <a:latin typeface="Calibri"/>
                <a:ea typeface="Calibri"/>
                <a:cs typeface="Calibri"/>
                <a:sym typeface="Calibri"/>
              </a:rPr>
              <a:t/>
            </a:r>
            <a:br>
              <a:rPr lang="en-US" sz="2400" b="0" i="0" u="none" strike="noStrike" cap="none" dirty="0" smtClean="0">
                <a:solidFill>
                  <a:schemeClr val="bg1"/>
                </a:solidFill>
                <a:latin typeface="Calibri"/>
                <a:ea typeface="Calibri"/>
                <a:cs typeface="Calibri"/>
                <a:sym typeface="Calibri"/>
              </a:rPr>
            </a:br>
            <a:r>
              <a:rPr lang="en-US" sz="2400" b="0" i="0" u="none" strike="noStrike" cap="none" dirty="0" smtClean="0">
                <a:solidFill>
                  <a:schemeClr val="bg1"/>
                </a:solidFill>
                <a:latin typeface="Calibri"/>
                <a:ea typeface="Calibri"/>
                <a:cs typeface="Calibri"/>
                <a:sym typeface="Calibri"/>
              </a:rPr>
              <a:t>that </a:t>
            </a:r>
            <a:r>
              <a:rPr lang="en-US" sz="2400" b="0" i="0" u="none" strike="noStrike" cap="none" dirty="0">
                <a:solidFill>
                  <a:schemeClr val="bg1"/>
                </a:solidFill>
                <a:latin typeface="Calibri"/>
                <a:ea typeface="Calibri"/>
                <a:cs typeface="Calibri"/>
                <a:sym typeface="Calibri"/>
              </a:rPr>
              <a:t>they will be free from violence and oppression, </a:t>
            </a:r>
            <a:r>
              <a:rPr lang="en-US" sz="2400" b="0" i="0" u="none" strike="noStrike" cap="none" dirty="0" smtClean="0">
                <a:solidFill>
                  <a:schemeClr val="bg1"/>
                </a:solidFill>
                <a:latin typeface="Calibri"/>
                <a:ea typeface="Calibri"/>
                <a:cs typeface="Calibri"/>
                <a:sym typeface="Calibri"/>
              </a:rPr>
              <a:t/>
            </a:r>
            <a:br>
              <a:rPr lang="en-US" sz="2400" b="0" i="0" u="none" strike="noStrike" cap="none" dirty="0" smtClean="0">
                <a:solidFill>
                  <a:schemeClr val="bg1"/>
                </a:solidFill>
                <a:latin typeface="Calibri"/>
                <a:ea typeface="Calibri"/>
                <a:cs typeface="Calibri"/>
                <a:sym typeface="Calibri"/>
              </a:rPr>
            </a:br>
            <a:r>
              <a:rPr lang="en-US" sz="2400" b="0" i="0" u="none" strike="noStrike" cap="none" dirty="0" smtClean="0">
                <a:solidFill>
                  <a:schemeClr val="bg1"/>
                </a:solidFill>
                <a:latin typeface="Calibri"/>
                <a:ea typeface="Calibri"/>
                <a:cs typeface="Calibri"/>
                <a:sym typeface="Calibri"/>
              </a:rPr>
              <a:t>have </a:t>
            </a:r>
            <a:r>
              <a:rPr lang="en-US" sz="2400" b="0" i="0" u="none" strike="noStrike" cap="none" dirty="0">
                <a:solidFill>
                  <a:schemeClr val="bg1"/>
                </a:solidFill>
                <a:latin typeface="Calibri"/>
                <a:ea typeface="Calibri"/>
                <a:cs typeface="Calibri"/>
                <a:sym typeface="Calibri"/>
              </a:rPr>
              <a:t>freedom to act, to receive education, </a:t>
            </a:r>
            <a:r>
              <a:rPr lang="en-US" sz="2400" b="0" i="0" u="none" strike="noStrike" cap="none" dirty="0" smtClean="0">
                <a:solidFill>
                  <a:schemeClr val="bg1"/>
                </a:solidFill>
                <a:latin typeface="Calibri"/>
                <a:ea typeface="Calibri"/>
                <a:cs typeface="Calibri"/>
                <a:sym typeface="Calibri"/>
              </a:rPr>
              <a:t/>
            </a:r>
            <a:br>
              <a:rPr lang="en-US" sz="2400" b="0" i="0" u="none" strike="noStrike" cap="none" dirty="0" smtClean="0">
                <a:solidFill>
                  <a:schemeClr val="bg1"/>
                </a:solidFill>
                <a:latin typeface="Calibri"/>
                <a:ea typeface="Calibri"/>
                <a:cs typeface="Calibri"/>
                <a:sym typeface="Calibri"/>
              </a:rPr>
            </a:br>
            <a:r>
              <a:rPr lang="en-US" sz="2400" b="0" i="0" u="none" strike="noStrike" cap="none" dirty="0" smtClean="0">
                <a:solidFill>
                  <a:schemeClr val="bg1"/>
                </a:solidFill>
                <a:latin typeface="Calibri"/>
                <a:ea typeface="Calibri"/>
                <a:cs typeface="Calibri"/>
                <a:sym typeface="Calibri"/>
              </a:rPr>
              <a:t>to </a:t>
            </a:r>
            <a:r>
              <a:rPr lang="en-US" sz="2400" b="0" i="0" u="none" strike="noStrike" cap="none" dirty="0">
                <a:solidFill>
                  <a:schemeClr val="bg1"/>
                </a:solidFill>
                <a:latin typeface="Calibri"/>
                <a:ea typeface="Calibri"/>
                <a:cs typeface="Calibri"/>
                <a:sym typeface="Calibri"/>
              </a:rPr>
              <a:t>work, and to participate in and enjoy all aspects of life. </a:t>
            </a:r>
            <a:endParaRP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l="7883" t="21945" r="1839" b="2092"/>
          <a:stretch/>
        </p:blipFill>
        <p:spPr>
          <a:xfrm>
            <a:off x="0" y="0"/>
            <a:ext cx="12215681" cy="6858000"/>
          </a:xfrm>
          <a:prstGeom prst="rect">
            <a:avLst/>
          </a:prstGeom>
          <a:noFill/>
          <a:ln>
            <a:noFill/>
          </a:ln>
        </p:spPr>
      </p:pic>
      <p:sp>
        <p:nvSpPr>
          <p:cNvPr id="148" name="Google Shape;148;p8"/>
          <p:cNvSpPr/>
          <p:nvPr/>
        </p:nvSpPr>
        <p:spPr>
          <a:xfrm>
            <a:off x="1167062" y="541421"/>
            <a:ext cx="10058400" cy="5783179"/>
          </a:xfrm>
          <a:prstGeom prst="rect">
            <a:avLst/>
          </a:prstGeom>
          <a:solidFill>
            <a:srgbClr val="002060">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149" name="Google Shape;149;p8"/>
          <p:cNvSpPr txBox="1"/>
          <p:nvPr/>
        </p:nvSpPr>
        <p:spPr>
          <a:xfrm>
            <a:off x="1395662" y="857758"/>
            <a:ext cx="9601201" cy="5234726"/>
          </a:xfrm>
          <a:prstGeom prst="rect">
            <a:avLst/>
          </a:prstGeom>
          <a:noFill/>
          <a:ln>
            <a:noFill/>
          </a:ln>
        </p:spPr>
        <p:txBody>
          <a:bodyPr spcFirstLastPara="1" wrap="square" lIns="91425" tIns="45700" rIns="91425" bIns="45700" anchor="t" anchorCtr="0">
            <a:spAutoFit/>
          </a:bodyPr>
          <a:lstStyle/>
          <a:p>
            <a:pPr marL="0" marR="0" lvl="0" indent="0" algn="ctr" rtl="0">
              <a:lnSpc>
                <a:spcPts val="2880"/>
              </a:lnSpc>
              <a:spcBef>
                <a:spcPts val="0"/>
              </a:spcBef>
              <a:spcAft>
                <a:spcPts val="0"/>
              </a:spcAft>
              <a:buNone/>
            </a:pPr>
            <a:r>
              <a:rPr lang="en-US" sz="2400" b="1" i="0" u="none" strike="noStrike" cap="none" dirty="0">
                <a:solidFill>
                  <a:schemeClr val="lt1"/>
                </a:solidFill>
                <a:latin typeface="Calibri" panose="020F0502020204030204" pitchFamily="34" charset="0"/>
                <a:ea typeface="Calibri"/>
                <a:cs typeface="Calibri" panose="020F0502020204030204" pitchFamily="34" charset="0"/>
                <a:sym typeface="Calibri"/>
              </a:rPr>
              <a:t>Heavenly Father, </a:t>
            </a: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we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pray for the World Vision humanitarian aid workers </a:t>
            </a:r>
            <a:endParaRPr lang="en-US" sz="2400"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ts val="2880"/>
              </a:lnSpc>
              <a:spcBef>
                <a:spcPts val="0"/>
              </a:spcBef>
              <a:spcAft>
                <a:spcPts val="0"/>
              </a:spcAft>
              <a:buNone/>
            </a:pP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who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stayed behind and the 300 local staff. </a:t>
            </a:r>
            <a:endPar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ts val="2880"/>
              </a:lnSpc>
              <a:spcBef>
                <a:spcPts val="0"/>
              </a:spcBef>
              <a:spcAft>
                <a:spcPts val="0"/>
              </a:spcAft>
              <a:buNone/>
            </a:pP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Please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provide them with the necessary resources and </a:t>
            </a:r>
            <a:endPar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ts val="2880"/>
              </a:lnSpc>
              <a:spcBef>
                <a:spcPts val="0"/>
              </a:spcBef>
              <a:spcAft>
                <a:spcPts val="0"/>
              </a:spcAft>
              <a:buNone/>
            </a:pP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enable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them to work with the government, </a:t>
            </a: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so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that there will be no delay </a:t>
            </a:r>
            <a:endPar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ts val="2880"/>
              </a:lnSpc>
              <a:spcBef>
                <a:spcPts val="0"/>
              </a:spcBef>
              <a:spcAft>
                <a:spcPts val="0"/>
              </a:spcAft>
              <a:buNone/>
            </a:pPr>
            <a:r>
              <a:rPr lang="en-US" sz="2400" b="0" i="0" u="none" strike="noStrike" cap="none" dirty="0" smtClean="0">
                <a:solidFill>
                  <a:schemeClr val="lt1"/>
                </a:solidFill>
                <a:latin typeface="Calibri" panose="020F0502020204030204" pitchFamily="34" charset="0"/>
                <a:ea typeface="Calibri"/>
                <a:cs typeface="Calibri" panose="020F0502020204030204" pitchFamily="34" charset="0"/>
                <a:sym typeface="Calibri"/>
              </a:rPr>
              <a:t>in </a:t>
            </a:r>
            <a:r>
              <a:rPr lang="en-US" sz="2400" b="0" i="0" u="none" strike="noStrike" cap="none" dirty="0">
                <a:solidFill>
                  <a:schemeClr val="lt1"/>
                </a:solidFill>
                <a:latin typeface="Calibri" panose="020F0502020204030204" pitchFamily="34" charset="0"/>
                <a:ea typeface="Calibri"/>
                <a:cs typeface="Calibri" panose="020F0502020204030204" pitchFamily="34" charset="0"/>
                <a:sym typeface="Calibri"/>
              </a:rPr>
              <a:t>health, medical, food, and education services.</a:t>
            </a:r>
            <a:endParaRPr sz="24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ts val="2880"/>
              </a:lnSpc>
              <a:spcBef>
                <a:spcPts val="1200"/>
              </a:spcBef>
              <a:spcAft>
                <a:spcPts val="0"/>
              </a:spcAft>
              <a:buNone/>
            </a:pPr>
            <a:r>
              <a:rPr lang="en-US" sz="2400" b="1" i="0" u="none" strike="noStrike" cap="none" dirty="0">
                <a:solidFill>
                  <a:srgbClr val="FFFF00"/>
                </a:solidFill>
                <a:latin typeface="Calibri" panose="020F0502020204030204" pitchFamily="34" charset="0"/>
                <a:ea typeface="Calibri"/>
                <a:cs typeface="Calibri" panose="020F0502020204030204" pitchFamily="34" charset="0"/>
                <a:sym typeface="Calibri"/>
              </a:rPr>
              <a:t>Heavenly Father, </a:t>
            </a:r>
            <a:r>
              <a:rPr lang="en-US" sz="2400" b="1"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
            </a:r>
            <a:br>
              <a:rPr lang="en-US" sz="2400" b="1"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we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pray for the churches of the countries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that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have received the Afghan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refugees.</a:t>
            </a:r>
            <a:r>
              <a:rPr lang="en-US" sz="2400" dirty="0">
                <a:solidFill>
                  <a:srgbClr val="FFFF00"/>
                </a:solidFill>
                <a:latin typeface="Calibri" panose="020F0502020204030204" pitchFamily="34" charset="0"/>
                <a:ea typeface="Calibri"/>
                <a:cs typeface="Calibri" panose="020F0502020204030204" pitchFamily="34" charset="0"/>
                <a:sym typeface="Calibri"/>
              </a:rPr>
              <a:t>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Please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touch and shake the hearts of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your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children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to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care for the refugees. Be grateful for receiving a kingdom </a:t>
            </a: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
            </a:r>
            <a:b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br>
            <a:r>
              <a:rPr lang="en-US" sz="2400" b="0"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that </a:t>
            </a:r>
            <a:r>
              <a:rPr lang="en-US" sz="2400" b="0" i="0" u="none" strike="noStrike" cap="none" dirty="0">
                <a:solidFill>
                  <a:srgbClr val="FFFF00"/>
                </a:solidFill>
                <a:latin typeface="Calibri" panose="020F0502020204030204" pitchFamily="34" charset="0"/>
                <a:ea typeface="Calibri"/>
                <a:cs typeface="Calibri" panose="020F0502020204030204" pitchFamily="34" charset="0"/>
                <a:sym typeface="Calibri"/>
              </a:rPr>
              <a:t>cannot be shaken,  and thus let us offer to God acceptable worship, with reverence and awe.         </a:t>
            </a:r>
          </a:p>
          <a:p>
            <a:pPr marL="0" marR="0" lvl="0" indent="0" algn="ctr" rtl="0">
              <a:lnSpc>
                <a:spcPts val="2880"/>
              </a:lnSpc>
              <a:spcBef>
                <a:spcPts val="1200"/>
              </a:spcBef>
              <a:spcAft>
                <a:spcPts val="0"/>
              </a:spcAft>
              <a:buNone/>
            </a:pPr>
            <a:r>
              <a:rPr lang="en-US" sz="2400" b="1" i="0" u="none" strike="noStrike" cap="none" dirty="0">
                <a:solidFill>
                  <a:srgbClr val="FFFF00"/>
                </a:solidFill>
                <a:latin typeface="Calibri" panose="020F0502020204030204" pitchFamily="34" charset="0"/>
                <a:ea typeface="Calibri"/>
                <a:cs typeface="Calibri" panose="020F0502020204030204" pitchFamily="34" charset="0"/>
                <a:sym typeface="Calibri"/>
              </a:rPr>
              <a:t>In the name of Jesus Christ, we pray. Amen</a:t>
            </a:r>
            <a:r>
              <a:rPr lang="en-US" sz="2400" b="1" i="0" u="none" strike="noStrike" cap="none" dirty="0" smtClean="0">
                <a:solidFill>
                  <a:srgbClr val="FFFF00"/>
                </a:solidFill>
                <a:latin typeface="Calibri" panose="020F0502020204030204" pitchFamily="34" charset="0"/>
                <a:ea typeface="Calibri"/>
                <a:cs typeface="Calibri" panose="020F0502020204030204" pitchFamily="34" charset="0"/>
                <a:sym typeface="Calibri"/>
              </a:rPr>
              <a:t>.</a:t>
            </a:r>
            <a:endParaRPr sz="24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0000"/>
        </a:solidFill>
        <a:effectLst/>
      </p:bgPr>
    </p:bg>
    <p:spTree>
      <p:nvGrpSpPr>
        <p:cNvPr id="1" name="Shape 154"/>
        <p:cNvGrpSpPr/>
        <p:nvPr/>
      </p:nvGrpSpPr>
      <p:grpSpPr>
        <a:xfrm>
          <a:off x="0" y="0"/>
          <a:ext cx="0" cy="0"/>
          <a:chOff x="0" y="0"/>
          <a:chExt cx="0" cy="0"/>
        </a:xfrm>
      </p:grpSpPr>
      <p:pic>
        <p:nvPicPr>
          <p:cNvPr id="155" name="Google Shape;155;p9"/>
          <p:cNvPicPr preferRelativeResize="0"/>
          <p:nvPr/>
        </p:nvPicPr>
        <p:blipFill rotWithShape="1">
          <a:blip r:embed="rId3">
            <a:alphaModFix/>
          </a:blip>
          <a:srcRect l="1331" t="16278" r="510"/>
          <a:stretch/>
        </p:blipFill>
        <p:spPr>
          <a:xfrm>
            <a:off x="9525000" y="2590800"/>
            <a:ext cx="1771650" cy="2057400"/>
          </a:xfrm>
          <a:prstGeom prst="rect">
            <a:avLst/>
          </a:prstGeom>
          <a:noFill/>
          <a:ln>
            <a:noFill/>
          </a:ln>
        </p:spPr>
      </p:pic>
      <p:pic>
        <p:nvPicPr>
          <p:cNvPr id="156" name="Google Shape;156;p9"/>
          <p:cNvPicPr preferRelativeResize="0"/>
          <p:nvPr/>
        </p:nvPicPr>
        <p:blipFill rotWithShape="1">
          <a:blip r:embed="rId4">
            <a:alphaModFix/>
          </a:blip>
          <a:srcRect/>
          <a:stretch/>
        </p:blipFill>
        <p:spPr>
          <a:xfrm>
            <a:off x="0" y="0"/>
            <a:ext cx="8571471" cy="6858000"/>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1000"/>
                                        <p:tgtEl>
                                          <p:spTgt spid="156"/>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0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740</Words>
  <Application>Microsoft Office PowerPoint</Application>
  <PresentationFormat>Widescreen</PresentationFormat>
  <Paragraphs>78</Paragraphs>
  <Slides>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9</vt:i4>
      </vt:variant>
    </vt:vector>
  </HeadingPairs>
  <TitlesOfParts>
    <vt:vector size="16" baseType="lpstr">
      <vt:lpstr>Lato</vt:lpstr>
      <vt:lpstr>Helvetica Neue</vt:lpstr>
      <vt:lpstr>Calibri</vt:lpstr>
      <vt:lpstr>Microsoft JhengHei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Esther</dc:creator>
  <cp:lastModifiedBy>Microsoft account</cp:lastModifiedBy>
  <cp:revision>6</cp:revision>
  <dcterms:created xsi:type="dcterms:W3CDTF">2020-11-06T17:04:32Z</dcterms:created>
  <dcterms:modified xsi:type="dcterms:W3CDTF">2022-07-12T01:53:03Z</dcterms:modified>
</cp:coreProperties>
</file>