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12"/>
  </p:notesMasterIdLst>
  <p:sldIdLst>
    <p:sldId id="270" r:id="rId2"/>
    <p:sldId id="311" r:id="rId3"/>
    <p:sldId id="342" r:id="rId4"/>
    <p:sldId id="349" r:id="rId5"/>
    <p:sldId id="350" r:id="rId6"/>
    <p:sldId id="351" r:id="rId7"/>
    <p:sldId id="354" r:id="rId8"/>
    <p:sldId id="353" r:id="rId9"/>
    <p:sldId id="352"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extLst>
      <p:ext uri="{19B8F6BF-5375-455C-9EA6-DF929625EA0E}">
        <p15:presenceInfo xmlns:p15="http://schemas.microsoft.com/office/powerpoint/2012/main" userId="075f14a0ffea5f7f" providerId="Windows Live"/>
      </p:ext>
    </p:extLst>
  </p:cmAuthor>
  <p:cmAuthor id="2" name="Yeng Shiow Lim" initials="YSL" lastIdx="1" clrIdx="1">
    <p:extLst>
      <p:ext uri="{19B8F6BF-5375-455C-9EA6-DF929625EA0E}">
        <p15:presenceInfo xmlns:p15="http://schemas.microsoft.com/office/powerpoint/2012/main" userId="385ee0dce7a98e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993"/>
    <a:srgbClr val="670D0D"/>
    <a:srgbClr val="8F2407"/>
    <a:srgbClr val="36285E"/>
    <a:srgbClr val="A80080"/>
    <a:srgbClr val="925504"/>
    <a:srgbClr val="325C9A"/>
    <a:srgbClr val="FFFFCC"/>
    <a:srgbClr val="FFFFFF"/>
    <a:srgbClr val="A81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9" autoAdjust="0"/>
    <p:restoredTop sz="79434" autoAdjust="0"/>
  </p:normalViewPr>
  <p:slideViewPr>
    <p:cSldViewPr>
      <p:cViewPr varScale="1">
        <p:scale>
          <a:sx n="57" d="100"/>
          <a:sy n="57" d="100"/>
        </p:scale>
        <p:origin x="597" y="36"/>
      </p:cViewPr>
      <p:guideLst>
        <p:guide orient="horz" pos="2160"/>
        <p:guide pos="3840"/>
      </p:guideLst>
    </p:cSldViewPr>
  </p:slideViewPr>
  <p:notesTextViewPr>
    <p:cViewPr>
      <p:scale>
        <a:sx n="100" d="100"/>
        <a:sy n="100" d="100"/>
      </p:scale>
      <p:origin x="0" y="-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pPr/>
              <a:t>12/29/2021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spcBef>
                <a:spcPts val="0"/>
              </a:spcBef>
              <a:spcAft>
                <a:spcPts val="0"/>
              </a:spcAft>
            </a:pP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引言：</a:t>
            </a:r>
          </a:p>
          <a:p>
            <a:pPr marL="0" marR="0">
              <a:spcBef>
                <a:spcPts val="0"/>
              </a:spcBef>
              <a:spcAft>
                <a:spcPts val="0"/>
              </a:spcAft>
            </a:pP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2022</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年开始</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宣教日引</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的</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22</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周环球拓荒祷告主题，将会每个星期为“一个最少接触福音的省份”祷告。</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1</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月份的</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4</a:t>
            </a: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个省份为</a:t>
            </a:r>
            <a: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 </a:t>
            </a:r>
            <a:br>
              <a:rPr lang="en-US" altLang="zh-CN"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b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一月份我们为孟加拉的吉大港，印度的旁遮普邦、中国甘肃省以及巴基斯坦开伯尔普什图省祷告。</a:t>
            </a:r>
          </a:p>
          <a:p>
            <a:pPr marL="0" marR="0">
              <a:spcBef>
                <a:spcPts val="0"/>
              </a:spcBef>
              <a:spcAft>
                <a:spcPts val="0"/>
              </a:spcAft>
            </a:pPr>
            <a:r>
              <a:rPr lang="zh-CN" altLang="en-US" sz="12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 </a:t>
            </a:r>
          </a:p>
          <a:p>
            <a:pPr marL="0" marR="0">
              <a:spcBef>
                <a:spcPts val="0"/>
              </a:spcBef>
              <a:spcAft>
                <a:spcPts val="0"/>
              </a:spcAft>
            </a:pPr>
            <a:endParaRPr lang="zh-CN" altLang="en-US" sz="1200">
              <a:solidFill>
                <a:srgbClr val="FF0000"/>
              </a:solidFill>
              <a:effectLst/>
              <a:latin typeface="Calibri" panose="020F0502020204030204" pitchFamily="34" charset="0"/>
              <a:ea typeface="PMingLiU" panose="02020500000000000000" pitchFamily="18" charset="-12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pPr/>
              <a:t>10</a:t>
            </a:fld>
            <a:endParaRPr lang="en-US"/>
          </a:p>
        </p:txBody>
      </p:sp>
    </p:spTree>
    <p:extLst>
      <p:ext uri="{BB962C8B-B14F-4D97-AF65-F5344CB8AC3E}">
        <p14:creationId xmlns:p14="http://schemas.microsoft.com/office/powerpoint/2010/main" val="426505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spcBef>
                <a:spcPts val="0"/>
              </a:spcBef>
              <a:spcAft>
                <a:spcPts val="0"/>
              </a:spcAft>
            </a:pPr>
            <a:endParaRPr lang="zh-CN" altLang="en-US" sz="1800"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2</a:t>
            </a:fld>
            <a:endParaRPr lang="en-US"/>
          </a:p>
        </p:txBody>
      </p:sp>
    </p:spTree>
    <p:extLst>
      <p:ext uri="{BB962C8B-B14F-4D97-AF65-F5344CB8AC3E}">
        <p14:creationId xmlns:p14="http://schemas.microsoft.com/office/powerpoint/2010/main" val="218105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3</a:t>
            </a:fld>
            <a:endParaRPr lang="en-US"/>
          </a:p>
        </p:txBody>
      </p:sp>
    </p:spTree>
    <p:extLst>
      <p:ext uri="{BB962C8B-B14F-4D97-AF65-F5344CB8AC3E}">
        <p14:creationId xmlns:p14="http://schemas.microsoft.com/office/powerpoint/2010/main" val="165547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4</a:t>
            </a:fld>
            <a:endParaRPr lang="en-US"/>
          </a:p>
        </p:txBody>
      </p:sp>
    </p:spTree>
    <p:extLst>
      <p:ext uri="{BB962C8B-B14F-4D97-AF65-F5344CB8AC3E}">
        <p14:creationId xmlns:p14="http://schemas.microsoft.com/office/powerpoint/2010/main" val="74431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5</a:t>
            </a:fld>
            <a:endParaRPr lang="en-US"/>
          </a:p>
        </p:txBody>
      </p:sp>
    </p:spTree>
    <p:extLst>
      <p:ext uri="{BB962C8B-B14F-4D97-AF65-F5344CB8AC3E}">
        <p14:creationId xmlns:p14="http://schemas.microsoft.com/office/powerpoint/2010/main" val="94322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6</a:t>
            </a:fld>
            <a:endParaRPr lang="en-US"/>
          </a:p>
        </p:txBody>
      </p:sp>
    </p:spTree>
    <p:extLst>
      <p:ext uri="{BB962C8B-B14F-4D97-AF65-F5344CB8AC3E}">
        <p14:creationId xmlns:p14="http://schemas.microsoft.com/office/powerpoint/2010/main" val="385486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7</a:t>
            </a:fld>
            <a:endParaRPr lang="en-US"/>
          </a:p>
        </p:txBody>
      </p:sp>
    </p:spTree>
    <p:extLst>
      <p:ext uri="{BB962C8B-B14F-4D97-AF65-F5344CB8AC3E}">
        <p14:creationId xmlns:p14="http://schemas.microsoft.com/office/powerpoint/2010/main" val="170703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18</a:t>
            </a:r>
            <a: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世纪的</a:t>
            </a:r>
            <a:r>
              <a:rPr lang="zh-CN" altLang="en-US" sz="1800" b="1"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阿富汗</a:t>
            </a:r>
            <a: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王朝非常强盛，强悍的主体族群普什图人除了统治了今天的阿富汗，</a:t>
            </a:r>
            <a:b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br>
            <a: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还统治着今天的巴基斯坦和印度北部。</a:t>
            </a:r>
            <a:b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br>
            <a:r>
              <a:rPr lang="en-US" altLang="zh-CN"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19</a:t>
            </a:r>
            <a: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世纪英国管治印度，与俄国争夺阿富汗。</a:t>
            </a:r>
            <a:b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br>
            <a: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为了将沙俄拒在印度洋之外，英国划定一条</a:t>
            </a:r>
            <a:r>
              <a:rPr lang="en-US" altLang="zh-CN"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2450</a:t>
            </a:r>
            <a: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公里的阿富汗与英属印度边界线，称为杜兰线。</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rPr>
              <a:t>杜兰线穿过普什图人核心区域，把普什图人分割为阿富汗和今天巴基斯坦西北边境的开伯尔普什图省，以削弱了这个强悍的民族的力量。</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dirty="0">
              <a:solidFill>
                <a:srgbClr val="FF0000"/>
              </a:solidFill>
              <a:effectLst/>
              <a:latin typeface="PMingLiU" panose="02020500000000000000" pitchFamily="18" charset="-120"/>
              <a:ea typeface="PMingLiU" panose="02020500000000000000" pitchFamily="18" charset="-120"/>
              <a:cs typeface="SimSun" panose="02010600030101010101" pitchFamily="2" charset="-122"/>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8</a:t>
            </a:fld>
            <a:endParaRPr lang="en-US"/>
          </a:p>
        </p:txBody>
      </p:sp>
    </p:spTree>
    <p:extLst>
      <p:ext uri="{BB962C8B-B14F-4D97-AF65-F5344CB8AC3E}">
        <p14:creationId xmlns:p14="http://schemas.microsoft.com/office/powerpoint/2010/main" val="426637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9</a:t>
            </a:fld>
            <a:endParaRPr lang="en-US"/>
          </a:p>
        </p:txBody>
      </p:sp>
    </p:spTree>
    <p:extLst>
      <p:ext uri="{BB962C8B-B14F-4D97-AF65-F5344CB8AC3E}">
        <p14:creationId xmlns:p14="http://schemas.microsoft.com/office/powerpoint/2010/main" val="310213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894-F66E-45B4-AC16-03078491A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1D910006-2876-4983-B1ED-78A744F84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29E30F0-340C-4327-8FD2-755C12DB8364}"/>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5" name="Footer Placeholder 4">
            <a:extLst>
              <a:ext uri="{FF2B5EF4-FFF2-40B4-BE49-F238E27FC236}">
                <a16:creationId xmlns:a16="http://schemas.microsoft.com/office/drawing/2014/main" id="{EEC42832-5165-4C1F-A9DF-A7A219AA1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05D4B-65BE-4E45-BE45-2E1469999512}"/>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5487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F97-55E4-4CDC-8388-F6EBC04FB8D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CADFF08-B8B8-4F44-B5EB-E703A40F8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EC3C0E0-2039-4E50-9A64-B0DB016AEAE3}"/>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5" name="Footer Placeholder 4">
            <a:extLst>
              <a:ext uri="{FF2B5EF4-FFF2-40B4-BE49-F238E27FC236}">
                <a16:creationId xmlns:a16="http://schemas.microsoft.com/office/drawing/2014/main" id="{E404B13E-4663-468A-9CF4-5483BDCB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1233-48EA-47E2-BBA4-C67AD97216D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9580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B333B-78C2-492F-A119-A8439BE4C8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C0C0FBF-0BC9-4EA4-B45A-80A833F8A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C9C0398-4BFE-4DAD-BC0F-A405078128F6}"/>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5" name="Footer Placeholder 4">
            <a:extLst>
              <a:ext uri="{FF2B5EF4-FFF2-40B4-BE49-F238E27FC236}">
                <a16:creationId xmlns:a16="http://schemas.microsoft.com/office/drawing/2014/main" id="{04F16DB9-C9EA-4C26-9232-81EA4DD5B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3428F-8763-4A3C-A61C-E1CC39E472B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89894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A5DF-28ED-46DE-8D36-9C693ACEA14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01BA59C-E57F-4C17-B90F-B90FE515C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77CF973-4982-4EA9-B892-11EF41DA9752}"/>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5" name="Footer Placeholder 4">
            <a:extLst>
              <a:ext uri="{FF2B5EF4-FFF2-40B4-BE49-F238E27FC236}">
                <a16:creationId xmlns:a16="http://schemas.microsoft.com/office/drawing/2014/main" id="{DF8D909B-CADA-422C-96F2-6F4A64A75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00675-BF7A-485F-AD44-0F798E4CE4D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9710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25C4-2391-4EE5-89F1-FFF42054E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4DF132F-CBFD-4D74-908C-0C5F3546C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B6CAA1-2019-4B9B-95AA-AB341B06CE6B}"/>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5" name="Footer Placeholder 4">
            <a:extLst>
              <a:ext uri="{FF2B5EF4-FFF2-40B4-BE49-F238E27FC236}">
                <a16:creationId xmlns:a16="http://schemas.microsoft.com/office/drawing/2014/main" id="{C32B9737-1B55-4DD9-B4B1-CCFFBF2A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4A14A-1774-40EB-A1A4-C8B6BA2B577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73250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A8C4-F5B9-4F15-948E-5702F8C7CC7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63AF7BC-AF14-4C4A-A82C-F840E76DB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B3C0228-0760-4D6E-99C6-D9D83C1AE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5293E9F-F933-4331-AB69-C4C2F197BB45}"/>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6" name="Footer Placeholder 5">
            <a:extLst>
              <a:ext uri="{FF2B5EF4-FFF2-40B4-BE49-F238E27FC236}">
                <a16:creationId xmlns:a16="http://schemas.microsoft.com/office/drawing/2014/main" id="{94163446-44EF-4827-8B17-9F4C2E169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0978B-B41B-4303-9221-77A903A7DA2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320590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A003-48E4-4ABF-B69D-515F815B5DE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EC5F1756-79E6-4348-9CFC-86AC63456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13F32-C896-4B90-8DF1-D109C82EF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46D95F2-8890-411F-96C0-4943FA4D1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AE4DF-F762-4BAC-A1EA-2FDF4E670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AB5148EB-AE75-46E1-90D6-F4E0169DE813}"/>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8" name="Footer Placeholder 7">
            <a:extLst>
              <a:ext uri="{FF2B5EF4-FFF2-40B4-BE49-F238E27FC236}">
                <a16:creationId xmlns:a16="http://schemas.microsoft.com/office/drawing/2014/main" id="{3D9422A7-A435-4988-BFE4-16525782D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AA024-964A-4E6A-B69D-5E4B19A1614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51630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CFDC-B34E-44A4-92C7-4F6A4497A3A3}"/>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5351469-13B1-4BEA-B368-A2014B7779EA}"/>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4" name="Footer Placeholder 3">
            <a:extLst>
              <a:ext uri="{FF2B5EF4-FFF2-40B4-BE49-F238E27FC236}">
                <a16:creationId xmlns:a16="http://schemas.microsoft.com/office/drawing/2014/main" id="{E5EDBA81-208E-4097-9AAE-EDBC11DE06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B77E13-D083-4F58-8E55-587F021FF7CF}"/>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76971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59A2D-ECE8-4138-9559-A48C533B272D}"/>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3" name="Footer Placeholder 2">
            <a:extLst>
              <a:ext uri="{FF2B5EF4-FFF2-40B4-BE49-F238E27FC236}">
                <a16:creationId xmlns:a16="http://schemas.microsoft.com/office/drawing/2014/main" id="{6D0B93DB-CC4E-4907-9263-1D836D9B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004715-0CF8-483E-8C37-13AAC8112330}"/>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8927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BB6-357D-466E-A4A6-9F23D3F22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101AC8CA-84CE-415E-A8DA-91A272FCE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FC9BA58-B29D-4C52-8A13-437AE020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D71BE-B0B6-4DA5-9DC7-229A0386A0E5}"/>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6" name="Footer Placeholder 5">
            <a:extLst>
              <a:ext uri="{FF2B5EF4-FFF2-40B4-BE49-F238E27FC236}">
                <a16:creationId xmlns:a16="http://schemas.microsoft.com/office/drawing/2014/main" id="{4546C110-9B4A-4352-A670-6B32A1595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39F14-F063-447F-A1F0-D4C6B0A8FB9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25950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7FAE-31D4-4936-95F9-0032CB2DD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BB6CC44-B3C9-4D67-B1CA-8517BBA3B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18CA162-5D51-4EC3-AEE9-A962A1FFC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FEA44-60A4-4687-B98A-148A2E24CD3A}"/>
              </a:ext>
            </a:extLst>
          </p:cNvPr>
          <p:cNvSpPr>
            <a:spLocks noGrp="1"/>
          </p:cNvSpPr>
          <p:nvPr>
            <p:ph type="dt" sz="half" idx="10"/>
          </p:nvPr>
        </p:nvSpPr>
        <p:spPr/>
        <p:txBody>
          <a:bodyPr/>
          <a:lstStyle/>
          <a:p>
            <a:fld id="{907E05AB-13C4-4FEF-8460-F7BC1550F1E5}" type="datetimeFigureOut">
              <a:rPr lang="en-US" smtClean="0"/>
              <a:pPr/>
              <a:t>12/29/2021</a:t>
            </a:fld>
            <a:endParaRPr lang="en-US"/>
          </a:p>
        </p:txBody>
      </p:sp>
      <p:sp>
        <p:nvSpPr>
          <p:cNvPr id="6" name="Footer Placeholder 5">
            <a:extLst>
              <a:ext uri="{FF2B5EF4-FFF2-40B4-BE49-F238E27FC236}">
                <a16:creationId xmlns:a16="http://schemas.microsoft.com/office/drawing/2014/main" id="{F5C7A81B-56FD-4722-94BF-CA9C11195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1202-2638-4CC8-AFAF-B66E4E475EAC}"/>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203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4A8B-ED08-412F-AE49-CB0223A49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7F46BED-A1C9-4A4C-BA0C-311703D19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1482397-D670-41DA-AD31-62691BA3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pPr/>
              <a:t>12/29/2021</a:t>
            </a:fld>
            <a:endParaRPr lang="en-US"/>
          </a:p>
        </p:txBody>
      </p:sp>
      <p:sp>
        <p:nvSpPr>
          <p:cNvPr id="5" name="Footer Placeholder 4">
            <a:extLst>
              <a:ext uri="{FF2B5EF4-FFF2-40B4-BE49-F238E27FC236}">
                <a16:creationId xmlns:a16="http://schemas.microsoft.com/office/drawing/2014/main" id="{4A9F0395-5741-485A-B0AB-EBAA5D701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671C3-2E2C-4BD7-9FEC-49088F54B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pPr/>
              <a:t>‹#›</a:t>
            </a:fld>
            <a:endParaRPr lang="en-US"/>
          </a:p>
        </p:txBody>
      </p:sp>
    </p:spTree>
    <p:extLst>
      <p:ext uri="{BB962C8B-B14F-4D97-AF65-F5344CB8AC3E}">
        <p14:creationId xmlns:p14="http://schemas.microsoft.com/office/powerpoint/2010/main" val="405707688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240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5088C-E327-4C2C-943C-FBE3AB9338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602" y="-53960"/>
            <a:ext cx="13149002" cy="8764482"/>
          </a:xfrm>
          <a:prstGeom prst="rect">
            <a:avLst/>
          </a:prstGeom>
        </p:spPr>
      </p:pic>
      <p:pic>
        <p:nvPicPr>
          <p:cNvPr id="16" name="Picture 15">
            <a:extLst>
              <a:ext uri="{FF2B5EF4-FFF2-40B4-BE49-F238E27FC236}">
                <a16:creationId xmlns:a16="http://schemas.microsoft.com/office/drawing/2014/main" id="{DE49E423-AFA0-4D36-A81A-87E76218AD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35DF8C5-6BF9-42BD-825D-BB95C5D7BE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40043" y="526096"/>
            <a:ext cx="831271" cy="1331460"/>
          </a:xfrm>
          <a:prstGeom prst="rect">
            <a:avLst/>
          </a:prstGeom>
        </p:spPr>
      </p:pic>
      <p:sp>
        <p:nvSpPr>
          <p:cNvPr id="19" name="TextBox 18">
            <a:extLst>
              <a:ext uri="{FF2B5EF4-FFF2-40B4-BE49-F238E27FC236}">
                <a16:creationId xmlns:a16="http://schemas.microsoft.com/office/drawing/2014/main" id="{B53D9378-3288-4657-83CC-8853B3E20BA3}"/>
              </a:ext>
            </a:extLst>
          </p:cNvPr>
          <p:cNvSpPr txBox="1"/>
          <p:nvPr/>
        </p:nvSpPr>
        <p:spPr>
          <a:xfrm>
            <a:off x="1905000" y="4667070"/>
            <a:ext cx="8305800" cy="1077218"/>
          </a:xfrm>
          <a:prstGeom prst="rect">
            <a:avLst/>
          </a:prstGeom>
          <a:noFill/>
        </p:spPr>
        <p:txBody>
          <a:bodyPr wrap="square">
            <a:spAutoFit/>
          </a:bodyPr>
          <a:lstStyle/>
          <a:p>
            <a:pPr algn="ctr"/>
            <a:r>
              <a:rPr lang="en-US" altLang="zh-TW" sz="2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2022</a:t>
            </a:r>
            <a:r>
              <a:rPr lang="en-US" altLang="zh-TW" sz="2400" b="1" dirty="0">
                <a:solidFill>
                  <a:schemeClr val="bg1"/>
                </a:solidFill>
                <a:latin typeface="Microsoft JhengHei" panose="020B0604030504040204" pitchFamily="34" charset="-120"/>
                <a:ea typeface="Microsoft JhengHei" panose="020B0604030504040204" pitchFamily="34" charset="-120"/>
              </a:rPr>
              <a:t>年 </a:t>
            </a:r>
            <a:r>
              <a:rPr lang="en-US" altLang="zh-TW" sz="2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1月</a:t>
            </a:r>
          </a:p>
          <a:p>
            <a:pPr algn="ctr"/>
            <a:r>
              <a:rPr lang="zh-CN" altLang="en-US" sz="4000" b="1" dirty="0">
                <a:solidFill>
                  <a:schemeClr val="bg1"/>
                </a:solidFill>
                <a:latin typeface="Microsoft JhengHei" panose="020B0604030504040204" pitchFamily="34" charset="-120"/>
                <a:ea typeface="Microsoft JhengHei" panose="020B0604030504040204" pitchFamily="34" charset="-120"/>
              </a:rPr>
              <a:t>全球最少接触福音的省分（一）</a:t>
            </a:r>
            <a:endParaRPr lang="en-MY" altLang="zh-CN" sz="4000" b="1"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childTnLst>
                                </p:cTn>
                              </p:par>
                              <p:par>
                                <p:cTn id="10" presetID="42" presetClass="path" presetSubtype="0" accel="27000" decel="27000" fill="hold" nodeType="withEffect">
                                  <p:stCondLst>
                                    <p:cond delay="0"/>
                                  </p:stCondLst>
                                  <p:childTnLst>
                                    <p:animMotion origin="layout" path="M 0 -2.59259E-6 L 0 -0.275 " pathEditMode="relative" rAng="0" ptsTypes="AA">
                                      <p:cBhvr>
                                        <p:cTn id="11" dur="2600" fill="hold"/>
                                        <p:tgtEl>
                                          <p:spTgt spid="6"/>
                                        </p:tgtEl>
                                        <p:attrNameLst>
                                          <p:attrName>ppt_x</p:attrName>
                                          <p:attrName>ppt_y</p:attrName>
                                        </p:attrNameLst>
                                      </p:cBhvr>
                                      <p:rCtr x="0" y="-13750"/>
                                    </p:animMotion>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0" presetClass="entr" presetSubtype="0" fill="hold" grpId="0" nodeType="with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56C31-8894-454A-96DA-FF913E148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1" t="16279" r="511"/>
          <a:stretch/>
        </p:blipFill>
        <p:spPr>
          <a:xfrm>
            <a:off x="9525000" y="2590800"/>
            <a:ext cx="1771650" cy="2057400"/>
          </a:xfrm>
          <a:prstGeom prst="rect">
            <a:avLst/>
          </a:prstGeom>
          <a:ln>
            <a:noFill/>
          </a:ln>
          <a:effectLst/>
        </p:spPr>
      </p:pic>
      <p:pic>
        <p:nvPicPr>
          <p:cNvPr id="5" name="Picture 4">
            <a:extLst>
              <a:ext uri="{FF2B5EF4-FFF2-40B4-BE49-F238E27FC236}">
                <a16:creationId xmlns:a16="http://schemas.microsoft.com/office/drawing/2014/main" id="{B6BECD9B-835A-42BA-9EBD-CD47B273AC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74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E5F2E-4618-41E9-9728-5FBAF2CF4302}"/>
              </a:ext>
            </a:extLst>
          </p:cNvPr>
          <p:cNvPicPr>
            <a:picLocks noChangeAspect="1"/>
          </p:cNvPicPr>
          <p:nvPr/>
        </p:nvPicPr>
        <p:blipFill rotWithShape="1">
          <a:blip r:embed="rId3">
            <a:extLst>
              <a:ext uri="{28A0092B-C50C-407E-A947-70E740481C1C}">
                <a14:useLocalDpi xmlns:a14="http://schemas.microsoft.com/office/drawing/2010/main" val="0"/>
              </a:ext>
            </a:extLst>
          </a:blip>
          <a:srcRect l="5500" t="14342" r="5500" b="14342"/>
          <a:stretch/>
        </p:blipFill>
        <p:spPr>
          <a:xfrm>
            <a:off x="0" y="0"/>
            <a:ext cx="12192000" cy="6858000"/>
          </a:xfrm>
          <a:prstGeom prst="rect">
            <a:avLst/>
          </a:prstGeom>
        </p:spPr>
      </p:pic>
      <p:sp>
        <p:nvSpPr>
          <p:cNvPr id="12" name="TextBox 11">
            <a:extLst>
              <a:ext uri="{FF2B5EF4-FFF2-40B4-BE49-F238E27FC236}">
                <a16:creationId xmlns:a16="http://schemas.microsoft.com/office/drawing/2014/main" id="{F0795083-B61B-4305-A6DD-398151CFBF2C}"/>
              </a:ext>
            </a:extLst>
          </p:cNvPr>
          <p:cNvSpPr txBox="1"/>
          <p:nvPr/>
        </p:nvSpPr>
        <p:spPr>
          <a:xfrm>
            <a:off x="838200" y="1339193"/>
            <a:ext cx="10286999" cy="707886"/>
          </a:xfrm>
          <a:prstGeom prst="rect">
            <a:avLst/>
          </a:prstGeom>
          <a:noFill/>
        </p:spPr>
        <p:txBody>
          <a:bodyPr wrap="square">
            <a:spAutoFit/>
          </a:bodyPr>
          <a:lstStyle/>
          <a:p>
            <a:pPr algn="ctr"/>
            <a:r>
              <a:rPr lang="zh-TW" altLang="en-US" sz="4000" b="1"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孟加拉</a:t>
            </a:r>
            <a:r>
              <a:rPr lang="en-US" altLang="zh-CN" sz="4000" b="1"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a:t>
            </a:r>
            <a:r>
              <a:rPr lang="zh-TW" altLang="en-US" sz="4000" b="1" dirty="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rPr>
              <a:t>吉大港</a:t>
            </a:r>
            <a:endParaRPr lang="en-US" sz="4000" b="1" dirty="0">
              <a:solidFill>
                <a:srgbClr val="0070C0"/>
              </a:solidFill>
              <a:latin typeface="Microsoft JhengHei" panose="020B0604030504040204" pitchFamily="34" charset="-120"/>
              <a:ea typeface="Microsoft JhengHei" panose="020B0604030504040204" pitchFamily="34" charset="-120"/>
            </a:endParaRP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228600" y="2133600"/>
            <a:ext cx="11734800" cy="2139047"/>
          </a:xfrm>
          <a:prstGeom prst="rect">
            <a:avLst/>
          </a:prstGeom>
          <a:noFill/>
        </p:spPr>
        <p:txBody>
          <a:bodyPr wrap="square">
            <a:spAutoFit/>
          </a:bodyPr>
          <a:lstStyle/>
          <a:p>
            <a:pPr marL="457200" marR="0" lvl="0" indent="-457200">
              <a:spcBef>
                <a:spcPts val="600"/>
              </a:spcBef>
              <a:spcAft>
                <a:spcPts val="0"/>
              </a:spcAft>
              <a:buFont typeface="Arial" panose="020B0604020202020204" pitchFamily="34" charset="0"/>
              <a:buChar char="•"/>
              <a:tabLst>
                <a:tab pos="457200" algn="l"/>
              </a:tabLst>
            </a:pPr>
            <a:r>
              <a:rPr 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孟加拉國原是英屬印度一部分，</a:t>
            </a:r>
            <a:r>
              <a:rPr lang="en-US"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1947</a:t>
            </a:r>
            <a:r>
              <a:rPr 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印巴分治歸於巴基斯坦，</a:t>
            </a:r>
            <a:br>
              <a:rPr lang="en-MY" alt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US"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1971</a:t>
            </a:r>
            <a:r>
              <a:rPr 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脫離巴基斯坦成為孟加拉國後又經歷</a:t>
            </a:r>
            <a:r>
              <a:rPr lang="en-US"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18</a:t>
            </a:r>
            <a:r>
              <a:rPr 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次軍事政變。</a:t>
            </a:r>
            <a:endParaRPr lang="en-MY" alt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457200" marR="0" lvl="0" indent="-457200">
              <a:spcBef>
                <a:spcPts val="600"/>
              </a:spcBef>
              <a:spcAft>
                <a:spcPts val="0"/>
              </a:spcAft>
              <a:buFont typeface="Arial" panose="020B0604020202020204" pitchFamily="34" charset="0"/>
              <a:buChar char="•"/>
              <a:tabLst>
                <a:tab pos="457200" algn="l"/>
              </a:tabLst>
            </a:pPr>
            <a:r>
              <a:rPr 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其後有蘇聯和日本在吉大港投資重工業，</a:t>
            </a:r>
            <a:br>
              <a:rPr lang="en-MY" alt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TW"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成為孟加拉國經濟命脈的港口。</a:t>
            </a:r>
            <a:endParaRPr lang="en-MY" sz="3200" dirty="0">
              <a:solidFill>
                <a:schemeClr val="tx1">
                  <a:lumMod val="85000"/>
                  <a:lumOff val="1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397967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rotWithShape="1">
          <a:blip r:embed="rId3">
            <a:extLst>
              <a:ext uri="{28A0092B-C50C-407E-A947-70E740481C1C}">
                <a14:useLocalDpi xmlns:a14="http://schemas.microsoft.com/office/drawing/2010/main" val="0"/>
              </a:ext>
            </a:extLst>
          </a:blip>
          <a:srcRect t="30153" r="24223" b="5930"/>
          <a:stretch/>
        </p:blipFill>
        <p:spPr>
          <a:xfrm>
            <a:off x="-11151"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1151" y="772954"/>
            <a:ext cx="12203151" cy="5475446"/>
          </a:xfrm>
          <a:prstGeom prst="rect">
            <a:avLst/>
          </a:prstGeom>
          <a:solidFill>
            <a:srgbClr val="0070C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228600" y="990600"/>
            <a:ext cx="11734800" cy="5324535"/>
          </a:xfrm>
          <a:prstGeom prst="rect">
            <a:avLst/>
          </a:prstGeom>
          <a:noFill/>
        </p:spPr>
        <p:txBody>
          <a:bodyPr wrap="square">
            <a:spAutoFit/>
          </a:bodyPr>
          <a:lstStyle/>
          <a:p>
            <a:pPr algn="ct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天父，我们同心为吉大港</a:t>
            </a:r>
            <a:r>
              <a:rPr lang="en-US" altLang="zh-CN"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194</a:t>
            </a: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个未得之民群体祷告。 </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当中有藏族、缅族、罗兴亚人和印度裔族群。</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他们在四十年内，经历了多次独立战争和</a:t>
            </a:r>
            <a:r>
              <a:rPr lang="en-US" altLang="zh-CN"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18</a:t>
            </a: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次内战， </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如今在满目疮痍的战后废墟中再次站起来，</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愿主医治他们心中的伤痛和不安全感，愿意向福音开放。</a:t>
            </a:r>
          </a:p>
          <a:p>
            <a:pPr marL="0" marR="0" algn="ctr">
              <a:spcBef>
                <a:spcPts val="1200"/>
              </a:spcBef>
              <a:spcAft>
                <a:spcPts val="0"/>
              </a:spcAft>
            </a:pP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主耶稣，吉大港的信徒多有印度教的背景，</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当地的教会也贫弱及缺乏训练。</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愿你的灵充满牧者，使他们有通达的见识熟习仁义的道理，</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满有能力在穆斯林邻居中，见证在基督裡永不动摇的盼望。</a:t>
            </a:r>
            <a:br>
              <a:rPr lang="en-MY" altLang="zh-CN"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奉主耶稣基督的名求，阿们！</a:t>
            </a:r>
            <a:endParaRPr lang="en-MY"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089534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E5F2E-4618-41E9-9728-5FBAF2CF4302}"/>
              </a:ext>
            </a:extLst>
          </p:cNvPr>
          <p:cNvPicPr>
            <a:picLocks noChangeAspect="1"/>
          </p:cNvPicPr>
          <p:nvPr/>
        </p:nvPicPr>
        <p:blipFill rotWithShape="1">
          <a:blip r:embed="rId3">
            <a:extLst>
              <a:ext uri="{28A0092B-C50C-407E-A947-70E740481C1C}">
                <a14:useLocalDpi xmlns:a14="http://schemas.microsoft.com/office/drawing/2010/main" val="0"/>
              </a:ext>
            </a:extLst>
          </a:blip>
          <a:srcRect t="39799" b="22689"/>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34165E0-F627-4B5E-81F5-2411B2DAEDB0}"/>
              </a:ext>
            </a:extLst>
          </p:cNvPr>
          <p:cNvSpPr/>
          <p:nvPr/>
        </p:nvSpPr>
        <p:spPr>
          <a:xfrm>
            <a:off x="-1" y="0"/>
            <a:ext cx="12192000" cy="6858000"/>
          </a:xfrm>
          <a:prstGeom prst="rect">
            <a:avLst/>
          </a:prstGeom>
          <a:gradFill>
            <a:gsLst>
              <a:gs pos="100000">
                <a:schemeClr val="accent1">
                  <a:alpha val="0"/>
                  <a:lumMod val="0"/>
                </a:schemeClr>
              </a:gs>
              <a:gs pos="63000">
                <a:srgbClr val="533993">
                  <a:alpha val="74000"/>
                  <a:lumMod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rgbClr val="0070C0"/>
                </a:solidFill>
              </a:rPr>
              <a:t>{</a:t>
            </a:r>
          </a:p>
        </p:txBody>
      </p:sp>
      <p:sp>
        <p:nvSpPr>
          <p:cNvPr id="12" name="TextBox 11">
            <a:extLst>
              <a:ext uri="{FF2B5EF4-FFF2-40B4-BE49-F238E27FC236}">
                <a16:creationId xmlns:a16="http://schemas.microsoft.com/office/drawing/2014/main" id="{F0795083-B61B-4305-A6DD-398151CFBF2C}"/>
              </a:ext>
            </a:extLst>
          </p:cNvPr>
          <p:cNvSpPr txBox="1"/>
          <p:nvPr/>
        </p:nvSpPr>
        <p:spPr>
          <a:xfrm>
            <a:off x="952500" y="1510926"/>
            <a:ext cx="10286999" cy="707886"/>
          </a:xfrm>
          <a:prstGeom prst="rect">
            <a:avLst/>
          </a:prstGeom>
          <a:noFill/>
        </p:spPr>
        <p:txBody>
          <a:bodyPr wrap="square">
            <a:spAutoFit/>
          </a:bodyPr>
          <a:lstStyle/>
          <a:p>
            <a:pPr algn="ctr"/>
            <a:r>
              <a:rPr lang="zh-CN" altLang="en-US" sz="4000" b="1" cap="all" dirty="0">
                <a:solidFill>
                  <a:schemeClr val="bg1"/>
                </a:solidFill>
                <a:latin typeface="Microsoft JhengHei" panose="020B0604030504040204" pitchFamily="34" charset="-120"/>
                <a:ea typeface="Microsoft JhengHei" panose="020B0604030504040204" pitchFamily="34" charset="-120"/>
              </a:rPr>
              <a:t>印度 </a:t>
            </a:r>
            <a:r>
              <a:rPr lang="en-US" altLang="zh-CN" sz="4000" b="1"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a:t>
            </a:r>
            <a:r>
              <a:rPr lang="zh-CN" altLang="en-US" sz="4000" b="1" cap="all" dirty="0">
                <a:solidFill>
                  <a:schemeClr val="bg1"/>
                </a:solidFill>
                <a:latin typeface="Microsoft JhengHei" panose="020B0604030504040204" pitchFamily="34" charset="-120"/>
                <a:ea typeface="Microsoft JhengHei" panose="020B0604030504040204" pitchFamily="34" charset="-120"/>
              </a:rPr>
              <a:t> 旁遮普邦</a:t>
            </a:r>
            <a:endParaRPr lang="en-US" sz="4000" b="1" dirty="0">
              <a:solidFill>
                <a:schemeClr val="bg1"/>
              </a:solidFill>
              <a:latin typeface="Microsoft JhengHei" panose="020B0604030504040204" pitchFamily="34" charset="-120"/>
              <a:ea typeface="Microsoft JhengHei" panose="020B0604030504040204" pitchFamily="34" charset="-120"/>
            </a:endParaRP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609600" y="2434338"/>
            <a:ext cx="11430000" cy="1723549"/>
          </a:xfrm>
          <a:prstGeom prst="rect">
            <a:avLst/>
          </a:prstGeom>
          <a:noFill/>
        </p:spPr>
        <p:txBody>
          <a:bodyPr wrap="square">
            <a:spAutoFit/>
          </a:bodyPr>
          <a:lstStyle/>
          <a:p>
            <a:pPr marL="342900" marR="0" lvl="0" indent="-342900">
              <a:spcBef>
                <a:spcPts val="600"/>
              </a:spcBef>
              <a:spcAft>
                <a:spcPts val="0"/>
              </a:spcAft>
              <a:buFont typeface="Symbol" panose="05050102010706020507" pitchFamily="18" charset="2"/>
              <a:buChar char=""/>
            </a:pP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锡克教发源地。调和印度教和伊斯兰教矛盾的宗教改革。</a:t>
            </a:r>
          </a:p>
          <a:p>
            <a:pPr marL="342900" marR="0" lvl="0" indent="-342900">
              <a:spcBef>
                <a:spcPts val="600"/>
              </a:spcBef>
              <a:spcAft>
                <a:spcPts val="0"/>
              </a:spcAft>
              <a:buFont typeface="Symbol" panose="05050102010706020507" pitchFamily="18" charset="2"/>
              <a:buChar char=""/>
            </a:pP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一神论 。反对种姓制度，相信功德和因果轮迴。</a:t>
            </a:r>
          </a:p>
          <a:p>
            <a:pPr marL="342900" marR="0" lvl="0" indent="-342900">
              <a:spcBef>
                <a:spcPts val="600"/>
              </a:spcBef>
              <a:spcAft>
                <a:spcPts val="0"/>
              </a:spcAft>
              <a:buFont typeface="Symbol" panose="05050102010706020507" pitchFamily="18" charset="2"/>
              <a:buChar char=""/>
            </a:pPr>
            <a:r>
              <a:rPr lang="en-US" altLang="zh-CN"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491</a:t>
            </a: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个锡克教群体，</a:t>
            </a:r>
            <a:r>
              <a:rPr lang="en-US" altLang="zh-CN"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469</a:t>
            </a: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个在印度旁遮普邦。</a:t>
            </a:r>
          </a:p>
        </p:txBody>
      </p:sp>
    </p:spTree>
    <p:extLst>
      <p:ext uri="{BB962C8B-B14F-4D97-AF65-F5344CB8AC3E}">
        <p14:creationId xmlns:p14="http://schemas.microsoft.com/office/powerpoint/2010/main" val="305612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rotWithShape="1">
          <a:blip r:embed="rId3">
            <a:extLst>
              <a:ext uri="{28A0092B-C50C-407E-A947-70E740481C1C}">
                <a14:useLocalDpi xmlns:a14="http://schemas.microsoft.com/office/drawing/2010/main" val="0"/>
              </a:ext>
            </a:extLst>
          </a:blip>
          <a:srcRect l="4125" t="16563" r="4645" b="917"/>
          <a:stretch/>
        </p:blipFill>
        <p:spPr>
          <a:xfrm>
            <a:off x="-11151"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1151" y="1905000"/>
            <a:ext cx="12214301" cy="4572000"/>
          </a:xfrm>
          <a:prstGeom prst="rect">
            <a:avLst/>
          </a:prstGeom>
          <a:solidFill>
            <a:srgbClr val="533993">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239752" y="2015316"/>
            <a:ext cx="11963398" cy="4614084"/>
          </a:xfrm>
          <a:prstGeom prst="rect">
            <a:avLst/>
          </a:prstGeom>
          <a:noFill/>
        </p:spPr>
        <p:txBody>
          <a:bodyPr wrap="square">
            <a:spAutoFit/>
          </a:bodyPr>
          <a:lstStyle/>
          <a:p>
            <a:pPr marL="0" marR="0" algn="ct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天父，印度旁遮普的锡克教徒，</a:t>
            </a:r>
          </a:p>
          <a:p>
            <a:pPr marL="0" marR="0" algn="ct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一直在寻找独一真神，</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却走迷了路，不知道你才是万有的主宰。</a:t>
            </a:r>
          </a:p>
          <a:p>
            <a:pPr marL="0" marR="0" algn="ct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求主让他们知道你一直在寻找他们，回转归你。</a:t>
            </a:r>
            <a:endParaRPr lang="en-MY" altLang="zh-CN" sz="3200"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endParaRPr>
          </a:p>
          <a:p>
            <a:pPr algn="ctr">
              <a:lnSpc>
                <a:spcPts val="3500"/>
              </a:lnSpc>
              <a:spcBef>
                <a:spcPts val="1200"/>
              </a:spcBef>
            </a:pPr>
            <a: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t>恳求主祝福旁遮普的教会，蒙圣灵建立，</a:t>
            </a:r>
            <a:b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t>有成熟丰盛的生命与得胜的能力，</a:t>
            </a:r>
            <a:b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t>活出公义、良善、圣洁、慈爱和怜悯。</a:t>
            </a:r>
            <a:b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t>愿神在他们当中得着荣耀，直到永远。</a:t>
            </a:r>
            <a:b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b="1" dirty="0">
                <a:solidFill>
                  <a:schemeClr val="bg1"/>
                </a:solidFill>
                <a:latin typeface="Microsoft JhengHei" panose="020B0604030504040204" pitchFamily="34" charset="-120"/>
                <a:ea typeface="Microsoft JhengHei" panose="020B0604030504040204" pitchFamily="34" charset="-120"/>
                <a:cs typeface="SimSun" panose="02010600030101010101" pitchFamily="2" charset="-122"/>
              </a:rPr>
              <a:t>奉主耶稣基督的名求，阿们！</a:t>
            </a:r>
          </a:p>
        </p:txBody>
      </p:sp>
    </p:spTree>
    <p:extLst>
      <p:ext uri="{BB962C8B-B14F-4D97-AF65-F5344CB8AC3E}">
        <p14:creationId xmlns:p14="http://schemas.microsoft.com/office/powerpoint/2010/main" val="460335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E5F2E-4618-41E9-9728-5FBAF2CF4302}"/>
              </a:ext>
            </a:extLst>
          </p:cNvPr>
          <p:cNvPicPr>
            <a:picLocks noChangeAspect="1"/>
          </p:cNvPicPr>
          <p:nvPr/>
        </p:nvPicPr>
        <p:blipFill rotWithShape="1">
          <a:blip r:embed="rId3">
            <a:extLst>
              <a:ext uri="{28A0092B-C50C-407E-A947-70E740481C1C}">
                <a14:useLocalDpi xmlns:a14="http://schemas.microsoft.com/office/drawing/2010/main" val="0"/>
              </a:ext>
            </a:extLst>
          </a:blip>
          <a:srcRect t="2488" b="13163"/>
          <a:stretch/>
        </p:blipFill>
        <p:spPr>
          <a:xfrm>
            <a:off x="0" y="0"/>
            <a:ext cx="12192000" cy="6858000"/>
          </a:xfrm>
          <a:prstGeom prst="rect">
            <a:avLst/>
          </a:prstGeom>
        </p:spPr>
      </p:pic>
      <p:sp>
        <p:nvSpPr>
          <p:cNvPr id="12" name="TextBox 11">
            <a:extLst>
              <a:ext uri="{FF2B5EF4-FFF2-40B4-BE49-F238E27FC236}">
                <a16:creationId xmlns:a16="http://schemas.microsoft.com/office/drawing/2014/main" id="{F0795083-B61B-4305-A6DD-398151CFBF2C}"/>
              </a:ext>
            </a:extLst>
          </p:cNvPr>
          <p:cNvSpPr txBox="1"/>
          <p:nvPr/>
        </p:nvSpPr>
        <p:spPr>
          <a:xfrm>
            <a:off x="952500" y="917408"/>
            <a:ext cx="10286999" cy="707886"/>
          </a:xfrm>
          <a:prstGeom prst="rect">
            <a:avLst/>
          </a:prstGeom>
          <a:noFill/>
        </p:spPr>
        <p:txBody>
          <a:bodyPr wrap="square">
            <a:spAutoFit/>
          </a:bodyPr>
          <a:lstStyle/>
          <a:p>
            <a:pPr algn="ctr"/>
            <a:r>
              <a:rPr lang="zh-TW" altLang="en-US" sz="4000" b="1" dirty="0">
                <a:solidFill>
                  <a:srgbClr val="670D0D"/>
                </a:solidFill>
                <a:latin typeface="Microsoft JhengHei" panose="020B0604030504040204" pitchFamily="34" charset="-120"/>
                <a:ea typeface="Microsoft JhengHei" panose="020B0604030504040204" pitchFamily="34" charset="-120"/>
              </a:rPr>
              <a:t>中国 </a:t>
            </a:r>
            <a:r>
              <a:rPr lang="en-US" altLang="zh-TW" sz="4000" b="1" dirty="0">
                <a:solidFill>
                  <a:srgbClr val="670D0D"/>
                </a:solidFill>
                <a:latin typeface="Microsoft JhengHei" panose="020B0604030504040204" pitchFamily="34" charset="-120"/>
                <a:ea typeface="Microsoft JhengHei" panose="020B0604030504040204" pitchFamily="34" charset="-120"/>
              </a:rPr>
              <a:t>•</a:t>
            </a:r>
            <a:r>
              <a:rPr lang="zh-TW" altLang="en-US" sz="4000" b="1" dirty="0">
                <a:solidFill>
                  <a:srgbClr val="670D0D"/>
                </a:solidFill>
                <a:latin typeface="Microsoft JhengHei" panose="020B0604030504040204" pitchFamily="34" charset="-120"/>
                <a:ea typeface="Microsoft JhengHei" panose="020B0604030504040204" pitchFamily="34" charset="-120"/>
              </a:rPr>
              <a:t>甘肃省</a:t>
            </a: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930729" y="1840888"/>
            <a:ext cx="11430000" cy="1154162"/>
          </a:xfrm>
          <a:prstGeom prst="rect">
            <a:avLst/>
          </a:prstGeom>
          <a:noFill/>
        </p:spPr>
        <p:txBody>
          <a:bodyPr wrap="square">
            <a:spAutoFit/>
          </a:bodyPr>
          <a:lstStyle/>
          <a:p>
            <a:pPr marL="342900" marR="0" lvl="0" indent="-342900">
              <a:spcBef>
                <a:spcPts val="600"/>
              </a:spcBef>
              <a:spcAft>
                <a:spcPts val="0"/>
              </a:spcAft>
              <a:buFont typeface="Symbol" panose="05050102010706020507" pitchFamily="18" charset="2"/>
              <a:buChar char=""/>
            </a:pPr>
            <a:r>
              <a:rPr lang="zh-CN" altLang="en-US" sz="3200" dirty="0">
                <a:solidFill>
                  <a:schemeClr val="tx1">
                    <a:lumMod val="95000"/>
                    <a:lumOff val="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多元民族杂居的地方，</a:t>
            </a:r>
            <a:r>
              <a:rPr lang="en-US" altLang="zh-CN" sz="3200" dirty="0">
                <a:solidFill>
                  <a:schemeClr val="tx1">
                    <a:lumMod val="95000"/>
                    <a:lumOff val="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11%</a:t>
            </a:r>
            <a:r>
              <a:rPr lang="zh-CN" altLang="en-US" sz="3200" dirty="0">
                <a:solidFill>
                  <a:schemeClr val="tx1">
                    <a:lumMod val="95000"/>
                    <a:lumOff val="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人口是少数民族</a:t>
            </a:r>
            <a:r>
              <a:rPr lang="en-US" altLang="zh-CN" sz="3200" dirty="0">
                <a:solidFill>
                  <a:schemeClr val="tx1">
                    <a:lumMod val="95000"/>
                    <a:lumOff val="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265</a:t>
            </a:r>
            <a:r>
              <a:rPr lang="zh-CN" altLang="en-US" sz="3200" dirty="0">
                <a:solidFill>
                  <a:schemeClr val="tx1">
                    <a:lumMod val="95000"/>
                    <a:lumOff val="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万</a:t>
            </a:r>
          </a:p>
          <a:p>
            <a:pPr marL="342900" marR="0" lvl="0" indent="-342900">
              <a:spcBef>
                <a:spcPts val="600"/>
              </a:spcBef>
              <a:spcAft>
                <a:spcPts val="0"/>
              </a:spcAft>
              <a:buFont typeface="Symbol" panose="05050102010706020507" pitchFamily="18" charset="2"/>
              <a:buChar char=""/>
            </a:pPr>
            <a:r>
              <a:rPr lang="zh-CN" altLang="en-US" sz="3200" dirty="0">
                <a:solidFill>
                  <a:schemeClr val="tx1">
                    <a:lumMod val="95000"/>
                    <a:lumOff val="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rPr>
              <a:t>藏传佛教和伊斯兰教为主要信仰</a:t>
            </a:r>
            <a:endParaRPr lang="en-MY" sz="3200" dirty="0">
              <a:solidFill>
                <a:schemeClr val="tx1">
                  <a:lumMod val="95000"/>
                  <a:lumOff val="5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7577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1748ED-4DBC-4836-BE12-1776A2A01226}"/>
              </a:ext>
            </a:extLst>
          </p:cNvPr>
          <p:cNvPicPr>
            <a:picLocks noChangeAspect="1"/>
          </p:cNvPicPr>
          <p:nvPr/>
        </p:nvPicPr>
        <p:blipFill rotWithShape="1">
          <a:blip r:embed="rId3">
            <a:extLst>
              <a:ext uri="{28A0092B-C50C-407E-A947-70E740481C1C}">
                <a14:useLocalDpi xmlns:a14="http://schemas.microsoft.com/office/drawing/2010/main" val="0"/>
              </a:ext>
            </a:extLst>
          </a:blip>
          <a:srcRect t="12461" r="5029" b="7432"/>
          <a:stretch/>
        </p:blipFill>
        <p:spPr>
          <a:xfrm>
            <a:off x="-11151"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1151" y="1752600"/>
            <a:ext cx="12203151" cy="4572000"/>
          </a:xfrm>
          <a:prstGeom prst="rect">
            <a:avLst/>
          </a:prstGeom>
          <a:solidFill>
            <a:srgbClr val="670D0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712749" y="1981200"/>
            <a:ext cx="10744200" cy="4185761"/>
          </a:xfrm>
          <a:prstGeom prst="rect">
            <a:avLst/>
          </a:prstGeom>
          <a:noFill/>
        </p:spPr>
        <p:txBody>
          <a:bodyPr wrap="square">
            <a:spAutoFit/>
          </a:bodyPr>
          <a:lstStyle/>
          <a:p>
            <a:pPr marL="0" marR="0" algn="ctr">
              <a:spcBef>
                <a:spcPts val="1200"/>
              </a:spcBef>
              <a:spcAft>
                <a:spcPts val="0"/>
              </a:spcAft>
            </a:pP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天父，愿主的真道在甘肃省的藏传佛教徒当中迅速传开。</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他们是特布藏族、博峪藏族、舟曲藏民、 </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容马玻巴藏族和与维吾尔族同源的裕固藏族。</a:t>
            </a:r>
          </a:p>
          <a:p>
            <a:pPr marL="0" marR="0" algn="ctr">
              <a:spcBef>
                <a:spcPts val="1200"/>
              </a:spcBef>
              <a:spcAft>
                <a:spcPts val="0"/>
              </a:spcAft>
            </a:pP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兴起中国的基督徒透过医疗和教育去服事他们，</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经历耶稣是垂听他们祷告的主。</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为少数的藏族基督徒祷告，保守他们不受黑暗权势的攻击，</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渴慕真道，站立得稳，为主发光。</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奉主耶稣基督的名求，阿们！</a:t>
            </a:r>
            <a:endParaRPr lang="zh-CN" altLang="en-US" sz="32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69724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52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C69A2-F0E8-4D1F-B813-2D839C55B122}"/>
              </a:ext>
            </a:extLst>
          </p:cNvPr>
          <p:cNvPicPr>
            <a:picLocks noChangeAspect="1"/>
          </p:cNvPicPr>
          <p:nvPr/>
        </p:nvPicPr>
        <p:blipFill>
          <a:blip r:embed="rId3">
            <a:extLst>
              <a:ext uri="{28A0092B-C50C-407E-A947-70E740481C1C}">
                <a14:useLocalDpi xmlns:a14="http://schemas.microsoft.com/office/drawing/2010/main" val="0"/>
              </a:ext>
            </a:extLst>
          </a:blip>
          <a:srcRect t="2632" b="2632"/>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DE5FC38-A392-498F-8CA7-022F49F47CA7}"/>
              </a:ext>
            </a:extLst>
          </p:cNvPr>
          <p:cNvSpPr/>
          <p:nvPr/>
        </p:nvSpPr>
        <p:spPr>
          <a:xfrm>
            <a:off x="-21771" y="0"/>
            <a:ext cx="12192000" cy="6858000"/>
          </a:xfrm>
          <a:prstGeom prst="rect">
            <a:avLst/>
          </a:prstGeom>
          <a:gradFill>
            <a:gsLst>
              <a:gs pos="0">
                <a:schemeClr val="accent1">
                  <a:alpha val="0"/>
                  <a:lumMod val="0"/>
                </a:schemeClr>
              </a:gs>
              <a:gs pos="62000">
                <a:schemeClr val="accent6">
                  <a:alpha val="80000"/>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rgbClr val="0070C0"/>
                </a:solidFill>
              </a:rPr>
              <a:t>{</a:t>
            </a:r>
          </a:p>
        </p:txBody>
      </p:sp>
      <p:sp>
        <p:nvSpPr>
          <p:cNvPr id="12" name="TextBox 11">
            <a:extLst>
              <a:ext uri="{FF2B5EF4-FFF2-40B4-BE49-F238E27FC236}">
                <a16:creationId xmlns:a16="http://schemas.microsoft.com/office/drawing/2014/main" id="{F0795083-B61B-4305-A6DD-398151CFBF2C}"/>
              </a:ext>
            </a:extLst>
          </p:cNvPr>
          <p:cNvSpPr txBox="1"/>
          <p:nvPr/>
        </p:nvSpPr>
        <p:spPr>
          <a:xfrm>
            <a:off x="952500" y="2269088"/>
            <a:ext cx="10286999" cy="707886"/>
          </a:xfrm>
          <a:prstGeom prst="rect">
            <a:avLst/>
          </a:prstGeom>
          <a:noFill/>
        </p:spPr>
        <p:txBody>
          <a:bodyPr wrap="square">
            <a:spAutoFit/>
          </a:bodyPr>
          <a:lstStyle/>
          <a:p>
            <a:pPr algn="ctr"/>
            <a:r>
              <a:rPr lang="zh-CN" altLang="en-US" sz="4000" b="1" dirty="0">
                <a:solidFill>
                  <a:schemeClr val="bg1"/>
                </a:solidFill>
                <a:latin typeface="Microsoft JhengHei" panose="020B0604030504040204" pitchFamily="34" charset="-120"/>
                <a:ea typeface="Microsoft JhengHei" panose="020B0604030504040204" pitchFamily="34" charset="-120"/>
              </a:rPr>
              <a:t>巴基斯坦 </a:t>
            </a:r>
            <a:r>
              <a:rPr lang="en-US" altLang="zh-CN" sz="4000" b="1" dirty="0">
                <a:solidFill>
                  <a:schemeClr val="bg1"/>
                </a:solidFill>
                <a:latin typeface="Microsoft JhengHei" panose="020B0604030504040204" pitchFamily="34" charset="-120"/>
                <a:ea typeface="Microsoft JhengHei" panose="020B0604030504040204" pitchFamily="34" charset="-120"/>
              </a:rPr>
              <a:t>• </a:t>
            </a:r>
            <a:r>
              <a:rPr lang="zh-CN" altLang="en-US" sz="4000" b="1" dirty="0">
                <a:solidFill>
                  <a:schemeClr val="bg1"/>
                </a:solidFill>
                <a:latin typeface="Microsoft JhengHei" panose="020B0604030504040204" pitchFamily="34" charset="-120"/>
                <a:ea typeface="Microsoft JhengHei" panose="020B0604030504040204" pitchFamily="34" charset="-120"/>
              </a:rPr>
              <a:t>开伯尔普什图省</a:t>
            </a: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685801" y="3346609"/>
            <a:ext cx="11135278" cy="2215991"/>
          </a:xfrm>
          <a:prstGeom prst="rect">
            <a:avLst/>
          </a:prstGeom>
          <a:noFill/>
        </p:spPr>
        <p:txBody>
          <a:bodyPr wrap="square">
            <a:spAutoFit/>
          </a:bodyPr>
          <a:lstStyle/>
          <a:p>
            <a:pPr marL="342900" marR="0" lvl="0" indent="-342900">
              <a:spcBef>
                <a:spcPts val="600"/>
              </a:spcBef>
              <a:spcAft>
                <a:spcPts val="0"/>
              </a:spcAft>
              <a:buFont typeface="Symbol" panose="05050102010706020507" pitchFamily="18" charset="2"/>
              <a:buChar char=""/>
            </a:pPr>
            <a:r>
              <a:rPr lang="en-US" altLang="zh-CN"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18</a:t>
            </a: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世纪，阿富汗版图曾包括阿富汗、巴基斯坦和印度北部</a:t>
            </a:r>
          </a:p>
          <a:p>
            <a:pPr marL="342900" marR="0" lvl="0" indent="-342900">
              <a:spcBef>
                <a:spcPts val="600"/>
              </a:spcBef>
              <a:spcAft>
                <a:spcPts val="0"/>
              </a:spcAft>
              <a:buFont typeface="Symbol" panose="05050102010706020507" pitchFamily="18" charset="2"/>
              <a:buChar char=""/>
            </a:pPr>
            <a:r>
              <a:rPr lang="en-US" altLang="zh-CN"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19</a:t>
            </a: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世纪，英国以</a:t>
            </a:r>
            <a:r>
              <a:rPr lang="en-US" altLang="zh-CN"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2450</a:t>
            </a: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公里的杜兰线，定出阿富汗与英属印度边界线。</a:t>
            </a:r>
          </a:p>
          <a:p>
            <a:pPr marL="342900" marR="0" lvl="0" indent="-342900">
              <a:spcBef>
                <a:spcPts val="600"/>
              </a:spcBef>
              <a:spcAft>
                <a:spcPts val="0"/>
              </a:spcAft>
              <a:buFont typeface="Symbol" panose="05050102010706020507" pitchFamily="18" charset="2"/>
              <a:buChar char=""/>
            </a:pP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主体族群普什图人因此被分割于阿富汗和巴基斯坦。</a:t>
            </a:r>
          </a:p>
        </p:txBody>
      </p:sp>
    </p:spTree>
    <p:extLst>
      <p:ext uri="{BB962C8B-B14F-4D97-AF65-F5344CB8AC3E}">
        <p14:creationId xmlns:p14="http://schemas.microsoft.com/office/powerpoint/2010/main" val="1289650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D19D59-49D9-4239-9513-C927495D13DB}"/>
              </a:ext>
            </a:extLst>
          </p:cNvPr>
          <p:cNvPicPr>
            <a:picLocks noChangeAspect="1"/>
          </p:cNvPicPr>
          <p:nvPr/>
        </p:nvPicPr>
        <p:blipFill rotWithShape="1">
          <a:blip r:embed="rId3">
            <a:extLst>
              <a:ext uri="{28A0092B-C50C-407E-A947-70E740481C1C}">
                <a14:useLocalDpi xmlns:a14="http://schemas.microsoft.com/office/drawing/2010/main" val="0"/>
              </a:ext>
            </a:extLst>
          </a:blip>
          <a:srcRect l="5837" t="26256" r="9268" b="213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1151" y="1981201"/>
            <a:ext cx="12203151" cy="4343400"/>
          </a:xfrm>
          <a:prstGeom prst="rect">
            <a:avLst/>
          </a:prstGeom>
          <a:solidFill>
            <a:schemeClr val="accent6">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261124" y="2138838"/>
            <a:ext cx="11658599" cy="4185761"/>
          </a:xfrm>
          <a:prstGeom prst="rect">
            <a:avLst/>
          </a:prstGeom>
          <a:noFill/>
        </p:spPr>
        <p:txBody>
          <a:bodyPr wrap="square">
            <a:spAutoFit/>
          </a:bodyPr>
          <a:lstStyle/>
          <a:p>
            <a:pPr marL="0" marR="0" algn="ctr">
              <a:spcBef>
                <a:spcPts val="1200"/>
              </a:spcBef>
              <a:spcAft>
                <a:spcPts val="0"/>
              </a:spcAft>
            </a:pP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天父，我们同心为开伯尔普什图省的各族群祷告，</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他们经历许多磨难，也深刻地受普什图荣誉至上的文化影响，</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每人每家每族心中都埋着永无止尽的世仇怨愤；</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主啊，唯有经历和认识祢那甘愿捨弃所有荣耀的爱，</a:t>
            </a:r>
            <a:b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他们才能废去仇怨。</a:t>
            </a:r>
          </a:p>
          <a:p>
            <a:pPr marL="0" marR="0" algn="ctr">
              <a:spcBef>
                <a:spcPts val="1200"/>
              </a:spcBef>
              <a:spcAft>
                <a:spcPts val="0"/>
              </a:spcAft>
            </a:pP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但愿开伯尔普什图族群早日与我们同属一个身体，</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一位圣灵，同有一个荣耀盼望的合一关係。</a:t>
            </a:r>
            <a:br>
              <a:rPr lang="zh-CN" altLang="en-US" sz="3200" b="1"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br>
            <a:r>
              <a:rPr lang="zh-CN" altLang="en-US" sz="3200" b="1" dirty="0">
                <a:solidFill>
                  <a:schemeClr val="bg1"/>
                </a:solidFill>
                <a:effectLst/>
                <a:latin typeface="Microsoft JhengHei" panose="020B0604030504040204" pitchFamily="34" charset="-120"/>
                <a:ea typeface="Microsoft JhengHei" panose="020B0604030504040204" pitchFamily="34" charset="-120"/>
                <a:cs typeface="SimSun" panose="02010600030101010101" pitchFamily="2" charset="-122"/>
              </a:rPr>
              <a:t>奉主耶稣基督的名求，阿们！</a:t>
            </a:r>
          </a:p>
        </p:txBody>
      </p:sp>
    </p:spTree>
    <p:extLst>
      <p:ext uri="{BB962C8B-B14F-4D97-AF65-F5344CB8AC3E}">
        <p14:creationId xmlns:p14="http://schemas.microsoft.com/office/powerpoint/2010/main" val="2370635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8748</TotalTime>
  <Words>1285</Words>
  <Application>Microsoft Office PowerPoint</Application>
  <PresentationFormat>Widescreen</PresentationFormat>
  <Paragraphs>43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Microsoft JhengHei</vt:lpstr>
      <vt:lpstr>PMingLiU</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Yeng Shiow Lim</cp:lastModifiedBy>
  <cp:revision>1804</cp:revision>
  <dcterms:created xsi:type="dcterms:W3CDTF">2020-11-06T17:04:32Z</dcterms:created>
  <dcterms:modified xsi:type="dcterms:W3CDTF">2021-12-29T02:47:38Z</dcterms:modified>
</cp:coreProperties>
</file>