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2"/>
  </p:notesMasterIdLst>
  <p:sldIdLst>
    <p:sldId id="270" r:id="rId2"/>
    <p:sldId id="311" r:id="rId3"/>
    <p:sldId id="342" r:id="rId4"/>
    <p:sldId id="349" r:id="rId5"/>
    <p:sldId id="350" r:id="rId6"/>
    <p:sldId id="351" r:id="rId7"/>
    <p:sldId id="354" r:id="rId8"/>
    <p:sldId id="353" r:id="rId9"/>
    <p:sldId id="352"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993"/>
    <a:srgbClr val="670D0D"/>
    <a:srgbClr val="8F2407"/>
    <a:srgbClr val="36285E"/>
    <a:srgbClr val="A80080"/>
    <a:srgbClr val="925504"/>
    <a:srgbClr val="325C9A"/>
    <a:srgbClr val="FFFFCC"/>
    <a:srgbClr val="FFFFFF"/>
    <a:srgbClr val="A81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3" autoAdjust="0"/>
    <p:restoredTop sz="79416" autoAdjust="0"/>
  </p:normalViewPr>
  <p:slideViewPr>
    <p:cSldViewPr>
      <p:cViewPr varScale="1">
        <p:scale>
          <a:sx n="57" d="100"/>
          <a:sy n="57" d="100"/>
        </p:scale>
        <p:origin x="597" y="3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12/30/2021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Beginning 2022, the Mission Pathway will change from monthly themes to praying for at least one province that has the least exposure to the Gospel each week. Our January focuses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Chittagong, Bangladesh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Punjab, India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Gansu province, China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Khyber Pakhtunkhwa, </a:t>
            </a:r>
            <a:r>
              <a:rPr lang="en-US" sz="12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Pakistan</a:t>
            </a:r>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10</a:t>
            </a:fld>
            <a:endParaRPr lang="en-US"/>
          </a:p>
        </p:txBody>
      </p:sp>
    </p:spTree>
    <p:extLst>
      <p:ext uri="{BB962C8B-B14F-4D97-AF65-F5344CB8AC3E}">
        <p14:creationId xmlns:p14="http://schemas.microsoft.com/office/powerpoint/2010/main" val="426505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sz="1800" dirty="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 </a:t>
            </a: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18105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165547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74431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94322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385486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17070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fontAlgn="t"/>
            <a:r>
              <a:rPr lang="en-US" sz="1800" dirty="0">
                <a:solidFill>
                  <a:srgbClr val="000000"/>
                </a:solidFill>
                <a:effectLst/>
                <a:latin typeface="Roboto" panose="02000000000000000000" pitchFamily="2" charset="0"/>
                <a:ea typeface="Times New Roman" panose="02020603050405020304" pitchFamily="18" charset="0"/>
              </a:rPr>
              <a:t>In the 18th century, Afghanistan, Pakistan, and northern India were all included in the territory of Afghanistan </a:t>
            </a:r>
          </a:p>
          <a:p>
            <a:pPr marL="0" marR="0" fontAlgn="t"/>
            <a:endParaRPr lang="en-US" sz="1800" dirty="0">
              <a:effectLst/>
              <a:latin typeface="Times New Roman" panose="02020603050405020304" pitchFamily="18" charset="0"/>
              <a:ea typeface="Times New Roman" panose="02020603050405020304" pitchFamily="18" charset="0"/>
            </a:endParaRPr>
          </a:p>
          <a:p>
            <a:pPr marL="0" marR="0" fontAlgn="t"/>
            <a:r>
              <a:rPr lang="en-US" sz="1800" dirty="0">
                <a:solidFill>
                  <a:srgbClr val="000000"/>
                </a:solidFill>
                <a:effectLst/>
                <a:latin typeface="Roboto" panose="02000000000000000000" pitchFamily="2" charset="0"/>
                <a:ea typeface="Times New Roman" panose="02020603050405020304" pitchFamily="18" charset="0"/>
              </a:rPr>
              <a:t>19 century, UK ruled India, and</a:t>
            </a:r>
            <a:r>
              <a:rPr lang="en-US" sz="1800" dirty="0">
                <a:solidFill>
                  <a:srgbClr val="000000"/>
                </a:solidFill>
                <a:effectLst/>
                <a:latin typeface="Helvetica" panose="020B0604020202020204" pitchFamily="34" charset="0"/>
                <a:ea typeface="Times New Roman" panose="02020603050405020304" pitchFamily="18" charset="0"/>
              </a:rPr>
              <a:t> Pakistan was still a part of India.</a:t>
            </a:r>
            <a:r>
              <a:rPr lang="en-US" sz="1800" dirty="0">
                <a:solidFill>
                  <a:srgbClr val="000000"/>
                </a:solidFill>
                <a:effectLst/>
                <a:latin typeface="Roboto" panose="02000000000000000000" pitchFamily="2" charset="0"/>
                <a:ea typeface="Times New Roman" panose="02020603050405020304" pitchFamily="18" charset="0"/>
              </a:rPr>
              <a:t> </a:t>
            </a:r>
          </a:p>
          <a:p>
            <a:pPr marL="0" marR="0" fontAlgn="t"/>
            <a:r>
              <a:rPr lang="en-US" sz="1800" dirty="0">
                <a:solidFill>
                  <a:srgbClr val="000000"/>
                </a:solidFill>
                <a:effectLst/>
                <a:latin typeface="Roboto" panose="02000000000000000000" pitchFamily="2" charset="0"/>
                <a:ea typeface="Times New Roman" panose="02020603050405020304" pitchFamily="18" charset="0"/>
              </a:rPr>
              <a:t>In order to fight against Russian’s expansion to the East, </a:t>
            </a:r>
            <a:r>
              <a:rPr lang="en-US" sz="1800" dirty="0">
                <a:solidFill>
                  <a:srgbClr val="000000"/>
                </a:solidFill>
                <a:effectLst/>
                <a:latin typeface="SimSun" panose="02010600030101010101" pitchFamily="2" charset="-122"/>
                <a:ea typeface="Times New Roman" panose="02020603050405020304" pitchFamily="18" charset="0"/>
                <a:cs typeface="SimSun" panose="02010600030101010101" pitchFamily="2" charset="-122"/>
              </a:rPr>
              <a:t> Afghanistan was used as a buffer by British, </a:t>
            </a:r>
          </a:p>
          <a:p>
            <a:pPr marL="0" marR="0" fontAlgn="t"/>
            <a:r>
              <a:rPr lang="en-US" sz="1800" dirty="0">
                <a:solidFill>
                  <a:srgbClr val="000000"/>
                </a:solidFill>
                <a:effectLst/>
                <a:latin typeface="SimSun" panose="02010600030101010101" pitchFamily="2" charset="-122"/>
                <a:ea typeface="Times New Roman" panose="02020603050405020304" pitchFamily="18" charset="0"/>
                <a:cs typeface="SimSun" panose="02010600030101010101" pitchFamily="2" charset="-122"/>
              </a:rPr>
              <a:t>Nov 1893,a </a:t>
            </a:r>
            <a:r>
              <a:rPr lang="en-US" sz="1800" dirty="0">
                <a:solidFill>
                  <a:srgbClr val="000000"/>
                </a:solidFill>
                <a:effectLst/>
                <a:latin typeface="Helvetica" panose="020B0604020202020204" pitchFamily="34" charset="0"/>
                <a:ea typeface="Times New Roman" panose="02020603050405020304" pitchFamily="18" charset="0"/>
              </a:rPr>
              <a:t>border between Afghanistan and Pakistan was set by British Indian governor Sir Mortimer Durand, with the agreement of </a:t>
            </a:r>
            <a:r>
              <a:rPr lang="en-US" sz="1800" dirty="0" err="1">
                <a:solidFill>
                  <a:srgbClr val="000000"/>
                </a:solidFill>
                <a:effectLst/>
                <a:latin typeface="Helvetica" panose="020B0604020202020204" pitchFamily="34" charset="0"/>
                <a:ea typeface="Times New Roman" panose="02020603050405020304" pitchFamily="18" charset="0"/>
              </a:rPr>
              <a:t>Abdur</a:t>
            </a:r>
            <a:r>
              <a:rPr lang="en-US" sz="1800" dirty="0">
                <a:solidFill>
                  <a:srgbClr val="000000"/>
                </a:solidFill>
                <a:effectLst/>
                <a:latin typeface="Helvetica" panose="020B0604020202020204" pitchFamily="34" charset="0"/>
                <a:ea typeface="Times New Roman" panose="02020603050405020304" pitchFamily="18" charset="0"/>
              </a:rPr>
              <a:t> Rahman Khan, the ruler of Afghanistan, </a:t>
            </a:r>
          </a:p>
          <a:p>
            <a:pPr marL="0" marR="0" fontAlgn="t"/>
            <a:r>
              <a:rPr lang="en-US" sz="1800" dirty="0">
                <a:solidFill>
                  <a:srgbClr val="000000"/>
                </a:solidFill>
                <a:effectLst/>
                <a:latin typeface="Helvetica" panose="020B0604020202020204" pitchFamily="34" charset="0"/>
                <a:ea typeface="Times New Roman" panose="02020603050405020304" pitchFamily="18" charset="0"/>
              </a:rPr>
              <a:t>The 1640-mile border thus called Duran Line.</a:t>
            </a:r>
          </a:p>
          <a:p>
            <a:pPr marL="0" marR="0" fontAlgn="t"/>
            <a:endParaRPr lang="en-US" sz="1800" dirty="0">
              <a:effectLst/>
              <a:latin typeface="Times New Roman" panose="02020603050405020304" pitchFamily="18" charset="0"/>
              <a:ea typeface="Times New Roman" panose="02020603050405020304" pitchFamily="18" charset="0"/>
            </a:endParaRPr>
          </a:p>
          <a:p>
            <a:pPr marL="0" marR="0" fontAlgn="t"/>
            <a:r>
              <a:rPr lang="en-US" sz="1800" dirty="0">
                <a:solidFill>
                  <a:srgbClr val="000000"/>
                </a:solidFill>
                <a:effectLst/>
                <a:latin typeface="Helvetica" panose="020B0604020202020204" pitchFamily="34" charset="0"/>
                <a:ea typeface="Times New Roman" panose="02020603050405020304" pitchFamily="18" charset="0"/>
              </a:rPr>
              <a:t>85% of the Durand Line follows rivers and other physical features, not ethnic boundaries.</a:t>
            </a:r>
          </a:p>
          <a:p>
            <a:pPr marL="0" marR="0" fontAlgn="t"/>
            <a:r>
              <a:rPr lang="en-US" sz="1800" dirty="0">
                <a:solidFill>
                  <a:srgbClr val="000000"/>
                </a:solidFill>
                <a:effectLst/>
                <a:latin typeface="Helvetica" panose="020B0604020202020204" pitchFamily="34" charset="0"/>
                <a:ea typeface="Times New Roman" panose="02020603050405020304" pitchFamily="18" charset="0"/>
              </a:rPr>
              <a:t>It split the Pashtuns , the major ethnic group of Afghanistan into two separate countries. Afghanistan and Pakistan</a:t>
            </a:r>
            <a:endParaRPr lang="en-US" sz="1800" dirty="0">
              <a:effectLst/>
              <a:latin typeface="Times New Roman" panose="02020603050405020304" pitchFamily="18" charset="0"/>
              <a:ea typeface="Times New Roman" panose="02020603050405020304" pitchFamily="18" charset="0"/>
            </a:endParaRPr>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8</a:t>
            </a:fld>
            <a:endParaRPr lang="en-US"/>
          </a:p>
        </p:txBody>
      </p:sp>
    </p:spTree>
    <p:extLst>
      <p:ext uri="{BB962C8B-B14F-4D97-AF65-F5344CB8AC3E}">
        <p14:creationId xmlns:p14="http://schemas.microsoft.com/office/powerpoint/2010/main" val="42663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9</a:t>
            </a:fld>
            <a:endParaRPr lang="en-US"/>
          </a:p>
        </p:txBody>
      </p:sp>
    </p:spTree>
    <p:extLst>
      <p:ext uri="{BB962C8B-B14F-4D97-AF65-F5344CB8AC3E}">
        <p14:creationId xmlns:p14="http://schemas.microsoft.com/office/powerpoint/2010/main" val="310213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12/30/2021</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12/30/2021</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5088C-E327-4C2C-943C-FBE3AB9338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00"/>
            <a:ext cx="12192000" cy="8126591"/>
          </a:xfrm>
          <a:prstGeom prst="rect">
            <a:avLst/>
          </a:prstGeom>
        </p:spPr>
      </p:pic>
      <p:pic>
        <p:nvPicPr>
          <p:cNvPr id="16" name="Picture 15">
            <a:extLst>
              <a:ext uri="{FF2B5EF4-FFF2-40B4-BE49-F238E27FC236}">
                <a16:creationId xmlns:a16="http://schemas.microsoft.com/office/drawing/2014/main" id="{DE49E423-AFA0-4D36-A81A-87E76218A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sp>
        <p:nvSpPr>
          <p:cNvPr id="19" name="TextBox 18">
            <a:extLst>
              <a:ext uri="{FF2B5EF4-FFF2-40B4-BE49-F238E27FC236}">
                <a16:creationId xmlns:a16="http://schemas.microsoft.com/office/drawing/2014/main" id="{B53D9378-3288-4657-83CC-8853B3E20BA3}"/>
              </a:ext>
            </a:extLst>
          </p:cNvPr>
          <p:cNvSpPr txBox="1"/>
          <p:nvPr/>
        </p:nvSpPr>
        <p:spPr>
          <a:xfrm>
            <a:off x="1943099" y="4174629"/>
            <a:ext cx="8305800" cy="1692771"/>
          </a:xfrm>
          <a:prstGeom prst="rect">
            <a:avLst/>
          </a:prstGeom>
          <a:noFill/>
        </p:spPr>
        <p:txBody>
          <a:bodyPr wrap="square">
            <a:spAutoFit/>
          </a:bodyPr>
          <a:lstStyle/>
          <a:p>
            <a:pPr algn="ctr"/>
            <a:r>
              <a:rPr lang="en-US" altLang="zh-TW" sz="2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January 2022</a:t>
            </a:r>
          </a:p>
          <a:p>
            <a:pPr algn="ctr"/>
            <a:r>
              <a:rPr lang="en-US" altLang="zh-CN" sz="4000" b="1" dirty="0">
                <a:solidFill>
                  <a:schemeClr val="bg1"/>
                </a:solidFill>
                <a:latin typeface="Microsoft JhengHei" panose="020B0604030504040204" pitchFamily="34" charset="-120"/>
                <a:ea typeface="Microsoft JhengHei" panose="020B0604030504040204" pitchFamily="34" charset="-120"/>
              </a:rPr>
              <a:t>Provinces with the Least Exposure to the Gospel</a:t>
            </a:r>
            <a:r>
              <a:rPr lang="zh-CN" altLang="en-US" sz="4000" b="1" dirty="0">
                <a:solidFill>
                  <a:schemeClr val="bg1"/>
                </a:solidFill>
                <a:latin typeface="Microsoft JhengHei" panose="020B0604030504040204" pitchFamily="34" charset="-120"/>
                <a:ea typeface="Microsoft JhengHei" panose="020B0604030504040204" pitchFamily="34" charset="-120"/>
              </a:rPr>
              <a:t>（</a:t>
            </a:r>
            <a:r>
              <a:rPr lang="en-US" altLang="zh-CN" sz="4000" b="1" dirty="0">
                <a:solidFill>
                  <a:schemeClr val="bg1"/>
                </a:solidFill>
                <a:latin typeface="Microsoft JhengHei" panose="020B0604030504040204" pitchFamily="34" charset="-120"/>
                <a:ea typeface="Microsoft JhengHei" panose="020B0604030504040204" pitchFamily="34" charset="-120"/>
              </a:rPr>
              <a:t>I</a:t>
            </a:r>
            <a:r>
              <a:rPr lang="zh-CN" altLang="en-US" sz="4000" b="1" dirty="0">
                <a:solidFill>
                  <a:schemeClr val="bg1"/>
                </a:solidFill>
                <a:latin typeface="Microsoft JhengHei" panose="020B0604030504040204" pitchFamily="34" charset="-120"/>
                <a:ea typeface="Microsoft JhengHei" panose="020B0604030504040204" pitchFamily="34" charset="-120"/>
              </a:rPr>
              <a:t>）</a:t>
            </a:r>
            <a:endParaRPr lang="en-MY" altLang="zh-CN" sz="40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42" presetClass="path" presetSubtype="0" accel="27000" decel="27000" fill="hold" nodeType="withEffect">
                                  <p:stCondLst>
                                    <p:cond delay="0"/>
                                  </p:stCondLst>
                                  <p:childTnLst>
                                    <p:animMotion origin="layout" path="M 0 -2.59259E-6 L 0 -0.275 " pathEditMode="relative" rAng="0" ptsTypes="AA">
                                      <p:cBhvr>
                                        <p:cTn id="11" dur="2600" fill="hold"/>
                                        <p:tgtEl>
                                          <p:spTgt spid="6"/>
                                        </p:tgtEl>
                                        <p:attrNameLst>
                                          <p:attrName>ppt_x</p:attrName>
                                          <p:attrName>ppt_y</p:attrName>
                                        </p:attrNameLst>
                                      </p:cBhvr>
                                      <p:rCtr x="0" y="-13750"/>
                                    </p:animMotion>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l="5500" t="14342" r="5500" b="14342"/>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838200" y="587348"/>
            <a:ext cx="10286999" cy="707886"/>
          </a:xfrm>
          <a:prstGeom prst="rect">
            <a:avLst/>
          </a:prstGeom>
          <a:noFill/>
        </p:spPr>
        <p:txBody>
          <a:bodyPr wrap="square">
            <a:spAutoFit/>
          </a:bodyPr>
          <a:lstStyle/>
          <a:p>
            <a:pPr algn="ctr"/>
            <a:r>
              <a:rPr lang="en-US" altLang="zh-TW" sz="4000" b="1" dirty="0">
                <a:solidFill>
                  <a:srgbClr val="0070C0"/>
                </a:solidFill>
                <a:ea typeface="Microsoft JhengHei" panose="020B0604030504040204" pitchFamily="34" charset="-120"/>
                <a:cs typeface="Times New Roman" panose="02020603050405020304" pitchFamily="18" charset="0"/>
              </a:rPr>
              <a:t>Chittagong, Bangladesh</a:t>
            </a:r>
            <a:endParaRPr lang="en-US" sz="4000" b="1" dirty="0">
              <a:solidFill>
                <a:srgbClr val="0070C0"/>
              </a:solidFill>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228600" y="1694526"/>
            <a:ext cx="11734800" cy="2400657"/>
          </a:xfrm>
          <a:prstGeom prst="rect">
            <a:avLst/>
          </a:prstGeom>
          <a:noFill/>
        </p:spPr>
        <p:txBody>
          <a:bodyPr wrap="square">
            <a:spAutoFit/>
          </a:bodyPr>
          <a:lstStyle/>
          <a:p>
            <a:pPr marL="457200" marR="0" lvl="0" indent="-457200">
              <a:spcBef>
                <a:spcPts val="600"/>
              </a:spcBef>
              <a:spcAft>
                <a:spcPts val="600"/>
              </a:spcAft>
              <a:buFont typeface="Arial" panose="020B0604020202020204" pitchFamily="34" charset="0"/>
              <a:buChar char="•"/>
              <a:tabLst>
                <a:tab pos="457200" algn="l"/>
              </a:tabLst>
            </a:pPr>
            <a:r>
              <a:rPr lang="en-US" altLang="zh-TW" sz="2800" dirty="0">
                <a:solidFill>
                  <a:schemeClr val="tx1">
                    <a:lumMod val="85000"/>
                    <a:lumOff val="15000"/>
                  </a:schemeClr>
                </a:solidFill>
                <a:ea typeface="Microsoft JhengHei" panose="020B0604030504040204" pitchFamily="34" charset="-120"/>
                <a:cs typeface="Times New Roman" panose="02020603050405020304" pitchFamily="18" charset="0"/>
              </a:rPr>
              <a:t>Bangladesh was originally part of the British India. It was turned over to Pakistan during the Partition of India in 1947. In I971, it left Pakistan to become Bangladesh and went through 18 military coups after that. </a:t>
            </a:r>
          </a:p>
          <a:p>
            <a:pPr marL="457200" marR="0" lvl="0" indent="-457200">
              <a:spcBef>
                <a:spcPts val="600"/>
              </a:spcBef>
              <a:spcAft>
                <a:spcPts val="600"/>
              </a:spcAft>
              <a:buFont typeface="Arial" panose="020B0604020202020204" pitchFamily="34" charset="0"/>
              <a:buChar char="•"/>
              <a:tabLst>
                <a:tab pos="457200" algn="l"/>
              </a:tabLst>
            </a:pPr>
            <a:r>
              <a:rPr lang="en-US" altLang="zh-TW" sz="2800" dirty="0">
                <a:solidFill>
                  <a:schemeClr val="tx1">
                    <a:lumMod val="85000"/>
                    <a:lumOff val="15000"/>
                  </a:schemeClr>
                </a:solidFill>
                <a:ea typeface="Microsoft JhengHei" panose="020B0604030504040204" pitchFamily="34" charset="-120"/>
                <a:cs typeface="Times New Roman" panose="02020603050405020304" pitchFamily="18" charset="0"/>
              </a:rPr>
              <a:t>With investments from Russia and Japan on the heavy industry, the Port of Chittagong became the economic vitals of Bangladesh. </a:t>
            </a:r>
            <a:endParaRPr lang="en-MY" sz="2800" dirty="0">
              <a:solidFill>
                <a:schemeClr val="tx1">
                  <a:lumMod val="85000"/>
                  <a:lumOff val="15000"/>
                </a:schemeClr>
              </a:solidFill>
              <a:effectLst/>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97967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t="30153" r="24223" b="5930"/>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772954"/>
            <a:ext cx="12203151" cy="5475446"/>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28599" y="914400"/>
            <a:ext cx="11952249" cy="5262979"/>
          </a:xfrm>
          <a:prstGeom prst="rect">
            <a:avLst/>
          </a:prstGeom>
          <a:noFill/>
        </p:spPr>
        <p:txBody>
          <a:bodyPr wrap="square">
            <a:spAutoFit/>
          </a:bodyPr>
          <a:lstStyle/>
          <a:p>
            <a:pPr algn="ctr"/>
            <a:r>
              <a:rPr lang="en-US" altLang="zh-TW" sz="2800" dirty="0">
                <a:solidFill>
                  <a:schemeClr val="bg1"/>
                </a:solidFill>
                <a:ea typeface="Microsoft JhengHei" panose="020B0604030504040204" pitchFamily="34" charset="-120"/>
                <a:cs typeface="Times New Roman" panose="02020603050405020304" pitchFamily="18" charset="0"/>
              </a:rPr>
              <a:t>Heavenly Father, we pray in unity for the 194 unreached ethnic groups in Chittagong, including the Tibetan, Burmese, Rohingya, Indian, and others. They experienced multiple wars for their independence and 18 civil wars in 40 years. Now they are trying to get back onto their feet amid the post-war devastation. May the Lord heal the sorrow and insecurity in their hearts, so that they will be open to receiving the Good News.</a:t>
            </a:r>
          </a:p>
          <a:p>
            <a:pPr algn="ctr"/>
            <a:endParaRPr lang="en-US" altLang="zh-TW" sz="2800" dirty="0">
              <a:solidFill>
                <a:schemeClr val="bg1"/>
              </a:solidFill>
              <a:ea typeface="Microsoft JhengHei" panose="020B0604030504040204" pitchFamily="34" charset="-120"/>
              <a:cs typeface="Times New Roman" panose="02020603050405020304" pitchFamily="18" charset="0"/>
            </a:endParaRPr>
          </a:p>
          <a:p>
            <a:pPr algn="ctr"/>
            <a:r>
              <a:rPr lang="en-US" altLang="zh-TW" sz="2800" dirty="0">
                <a:solidFill>
                  <a:schemeClr val="bg1"/>
                </a:solidFill>
                <a:ea typeface="Microsoft JhengHei" panose="020B0604030504040204" pitchFamily="34" charset="-120"/>
                <a:cs typeface="Times New Roman" panose="02020603050405020304" pitchFamily="18" charset="0"/>
              </a:rPr>
              <a:t>Lord Jesus, most of the believers in Chittagong have Hindu background. Their local churches are weak and lack of training. May your Spirit fill the pastors with prudent insight in understanding the teaching of righteousness and the power to testify for the unshaken hope in Christ among their Muslim neighbors. </a:t>
            </a:r>
          </a:p>
          <a:p>
            <a:pPr algn="ctr"/>
            <a:r>
              <a:rPr lang="en-US" altLang="zh-TW" sz="2800" dirty="0">
                <a:solidFill>
                  <a:schemeClr val="bg1"/>
                </a:solidFill>
                <a:ea typeface="Microsoft JhengHei" panose="020B0604030504040204" pitchFamily="34" charset="-120"/>
                <a:cs typeface="Times New Roman" panose="02020603050405020304" pitchFamily="18" charset="0"/>
              </a:rPr>
              <a:t>In the name of Jesus Christ, amen!</a:t>
            </a:r>
          </a:p>
        </p:txBody>
      </p:sp>
    </p:spTree>
    <p:extLst>
      <p:ext uri="{BB962C8B-B14F-4D97-AF65-F5344CB8AC3E}">
        <p14:creationId xmlns:p14="http://schemas.microsoft.com/office/powerpoint/2010/main" val="308953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t="39799" b="22689"/>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34165E0-F627-4B5E-81F5-2411B2DAEDB0}"/>
              </a:ext>
            </a:extLst>
          </p:cNvPr>
          <p:cNvSpPr/>
          <p:nvPr/>
        </p:nvSpPr>
        <p:spPr>
          <a:xfrm>
            <a:off x="-1" y="0"/>
            <a:ext cx="12192000" cy="6858000"/>
          </a:xfrm>
          <a:prstGeom prst="rect">
            <a:avLst/>
          </a:prstGeom>
          <a:gradFill>
            <a:gsLst>
              <a:gs pos="100000">
                <a:schemeClr val="accent1">
                  <a:alpha val="0"/>
                  <a:lumMod val="0"/>
                </a:schemeClr>
              </a:gs>
              <a:gs pos="63000">
                <a:srgbClr val="533993">
                  <a:alpha val="74000"/>
                  <a:lumMod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952499" y="1313377"/>
            <a:ext cx="10286999" cy="707886"/>
          </a:xfrm>
          <a:prstGeom prst="rect">
            <a:avLst/>
          </a:prstGeom>
          <a:noFill/>
        </p:spPr>
        <p:txBody>
          <a:bodyPr wrap="square">
            <a:spAutoFit/>
          </a:bodyPr>
          <a:lstStyle/>
          <a:p>
            <a:pPr algn="ctr"/>
            <a:r>
              <a:rPr lang="en-US" altLang="zh-CN" sz="4000" b="1" cap="all" dirty="0">
                <a:solidFill>
                  <a:schemeClr val="bg1"/>
                </a:solidFill>
                <a:ea typeface="Microsoft JhengHei" panose="020B0604030504040204" pitchFamily="34" charset="-120"/>
              </a:rPr>
              <a:t>Punjab, India</a:t>
            </a:r>
            <a:endParaRPr lang="en-US" sz="4000" b="1" dirty="0">
              <a:solidFill>
                <a:schemeClr val="bg1"/>
              </a:solidFill>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609600" y="2434338"/>
            <a:ext cx="11430000" cy="2862322"/>
          </a:xfrm>
          <a:prstGeom prst="rect">
            <a:avLst/>
          </a:prstGeom>
          <a:noFill/>
        </p:spPr>
        <p:txBody>
          <a:bodyPr wrap="square">
            <a:spAutoFit/>
          </a:bodyPr>
          <a:lstStyle/>
          <a:p>
            <a:pPr marL="342900" marR="0" lvl="0" indent="-342900">
              <a:spcBef>
                <a:spcPts val="1200"/>
              </a:spcBef>
              <a:spcAft>
                <a:spcPts val="0"/>
              </a:spcAft>
              <a:buFont typeface="Symbol" panose="05050102010706020507" pitchFamily="18" charset="2"/>
              <a:buChar char=""/>
            </a:pPr>
            <a:r>
              <a:rPr lang="en-US" altLang="zh-TW" sz="3200" dirty="0">
                <a:solidFill>
                  <a:schemeClr val="bg1"/>
                </a:solidFill>
                <a:ea typeface="Microsoft JhengHei" panose="020B0604030504040204" pitchFamily="34" charset="-120"/>
                <a:cs typeface="SimSun" panose="02010600030101010101" pitchFamily="2" charset="-122"/>
              </a:rPr>
              <a:t>The place where Sikhism was born.  In order to soften the difference between Hinduism and Islam through religious reform.</a:t>
            </a:r>
          </a:p>
          <a:p>
            <a:pPr marL="342900" marR="0" lvl="0" indent="-342900">
              <a:spcBef>
                <a:spcPts val="1200"/>
              </a:spcBef>
              <a:spcAft>
                <a:spcPts val="0"/>
              </a:spcAft>
              <a:buFont typeface="Symbol" panose="05050102010706020507" pitchFamily="18" charset="2"/>
              <a:buChar char=""/>
            </a:pPr>
            <a:r>
              <a:rPr lang="en-US" altLang="zh-TW" sz="3200" dirty="0">
                <a:solidFill>
                  <a:schemeClr val="bg1"/>
                </a:solidFill>
                <a:ea typeface="Microsoft JhengHei" panose="020B0604030504040204" pitchFamily="34" charset="-120"/>
                <a:cs typeface="SimSun" panose="02010600030101010101" pitchFamily="2" charset="-122"/>
              </a:rPr>
              <a:t>Believe in monotheism. Oppose to the caste system and believe in karma and reincarnation.</a:t>
            </a:r>
          </a:p>
          <a:p>
            <a:pPr marL="342900" marR="0" lvl="0" indent="-342900">
              <a:spcBef>
                <a:spcPts val="1200"/>
              </a:spcBef>
              <a:spcAft>
                <a:spcPts val="0"/>
              </a:spcAft>
              <a:buFont typeface="Symbol" panose="05050102010706020507" pitchFamily="18" charset="2"/>
              <a:buChar char=""/>
            </a:pPr>
            <a:r>
              <a:rPr lang="en-US" altLang="zh-TW" sz="3200" dirty="0">
                <a:solidFill>
                  <a:schemeClr val="bg1"/>
                </a:solidFill>
                <a:ea typeface="Microsoft JhengHei" panose="020B0604030504040204" pitchFamily="34" charset="-120"/>
                <a:cs typeface="SimSun" panose="02010600030101010101" pitchFamily="2" charset="-122"/>
              </a:rPr>
              <a:t>Of the 491 Sikh communities, 469 are in Punjab, India.</a:t>
            </a:r>
          </a:p>
        </p:txBody>
      </p:sp>
    </p:spTree>
    <p:extLst>
      <p:ext uri="{BB962C8B-B14F-4D97-AF65-F5344CB8AC3E}">
        <p14:creationId xmlns:p14="http://schemas.microsoft.com/office/powerpoint/2010/main" val="305612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l="4125" t="16563" r="4645" b="917"/>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2133600"/>
            <a:ext cx="12191999" cy="4724400"/>
          </a:xfrm>
          <a:prstGeom prst="rect">
            <a:avLst/>
          </a:prstGeom>
          <a:solidFill>
            <a:srgbClr val="533993">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152402" y="2382083"/>
            <a:ext cx="11887198" cy="4247317"/>
          </a:xfrm>
          <a:prstGeom prst="rect">
            <a:avLst/>
          </a:prstGeom>
          <a:noFill/>
        </p:spPr>
        <p:txBody>
          <a:bodyPr wrap="square">
            <a:spAutoFit/>
          </a:bodyPr>
          <a:lstStyle/>
          <a:p>
            <a:pPr algn="ctr"/>
            <a:r>
              <a:rPr lang="en-US" altLang="zh-TW" sz="3000" dirty="0">
                <a:solidFill>
                  <a:schemeClr val="bg1"/>
                </a:solidFill>
                <a:ea typeface="Microsoft JhengHei" panose="020B0604030504040204" pitchFamily="34" charset="-120"/>
                <a:cs typeface="SimSun" panose="02010600030101010101" pitchFamily="2" charset="-122"/>
              </a:rPr>
              <a:t>Heavenly Father, the Sikh have always been seeking the only true God. However, they got lost and did not realize that you are the Lord of all. </a:t>
            </a:r>
          </a:p>
          <a:p>
            <a:pPr algn="ctr"/>
            <a:r>
              <a:rPr lang="en-US" altLang="zh-TW" sz="3000" dirty="0">
                <a:solidFill>
                  <a:schemeClr val="bg1"/>
                </a:solidFill>
                <a:ea typeface="Microsoft JhengHei" panose="020B0604030504040204" pitchFamily="34" charset="-120"/>
                <a:cs typeface="SimSun" panose="02010600030101010101" pitchFamily="2" charset="-122"/>
              </a:rPr>
              <a:t>Lord, please let them know that you have been looking for them and wanting them to return to you. </a:t>
            </a:r>
          </a:p>
          <a:p>
            <a:pPr algn="ctr"/>
            <a:r>
              <a:rPr lang="en-US" altLang="zh-TW" sz="3000" dirty="0">
                <a:solidFill>
                  <a:schemeClr val="bg1"/>
                </a:solidFill>
                <a:ea typeface="Microsoft JhengHei" panose="020B0604030504040204" pitchFamily="34" charset="-120"/>
                <a:cs typeface="SimSun" panose="02010600030101010101" pitchFamily="2" charset="-122"/>
              </a:rPr>
              <a:t>Please bless the churches in Punjab - to be established by the Holy Spirit,  able to live a mature, abundant and victory life, </a:t>
            </a:r>
          </a:p>
          <a:p>
            <a:pPr algn="ctr"/>
            <a:r>
              <a:rPr lang="en-US" altLang="zh-TW" sz="3000" dirty="0">
                <a:solidFill>
                  <a:schemeClr val="bg1"/>
                </a:solidFill>
                <a:ea typeface="Microsoft JhengHei" panose="020B0604030504040204" pitchFamily="34" charset="-120"/>
                <a:cs typeface="SimSun" panose="02010600030101010101" pitchFamily="2" charset="-122"/>
              </a:rPr>
              <a:t>To witness your righteousness, goodness, holiness, love, and mercy. </a:t>
            </a:r>
          </a:p>
          <a:p>
            <a:pPr algn="ctr"/>
            <a:r>
              <a:rPr lang="en-US" altLang="zh-TW" sz="3000" dirty="0">
                <a:solidFill>
                  <a:schemeClr val="bg1"/>
                </a:solidFill>
                <a:ea typeface="Microsoft JhengHei" panose="020B0604030504040204" pitchFamily="34" charset="-120"/>
                <a:cs typeface="SimSun" panose="02010600030101010101" pitchFamily="2" charset="-122"/>
              </a:rPr>
              <a:t>May the Lord be glorified among them. </a:t>
            </a:r>
          </a:p>
          <a:p>
            <a:pPr algn="ctr"/>
            <a:r>
              <a:rPr lang="en-US" altLang="zh-TW" sz="3000" dirty="0">
                <a:solidFill>
                  <a:schemeClr val="bg1"/>
                </a:solidFill>
                <a:ea typeface="Microsoft JhengHei" panose="020B0604030504040204" pitchFamily="34" charset="-120"/>
                <a:cs typeface="SimSun" panose="02010600030101010101" pitchFamily="2" charset="-122"/>
              </a:rPr>
              <a:t>In the name of Jesus Christ, amen!</a:t>
            </a:r>
            <a:endParaRPr lang="en-MY" sz="3000" b="1" dirty="0">
              <a:solidFill>
                <a:schemeClr val="bg1"/>
              </a:solidFill>
              <a:effectLst/>
              <a:ea typeface="Microsoft JhengHei" panose="020B0604030504040204" pitchFamily="34" charset="-120"/>
            </a:endParaRPr>
          </a:p>
        </p:txBody>
      </p:sp>
    </p:spTree>
    <p:extLst>
      <p:ext uri="{BB962C8B-B14F-4D97-AF65-F5344CB8AC3E}">
        <p14:creationId xmlns:p14="http://schemas.microsoft.com/office/powerpoint/2010/main" val="460335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t="2488" b="13163"/>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952500" y="762000"/>
            <a:ext cx="10286999" cy="707886"/>
          </a:xfrm>
          <a:prstGeom prst="rect">
            <a:avLst/>
          </a:prstGeom>
          <a:noFill/>
        </p:spPr>
        <p:txBody>
          <a:bodyPr wrap="square">
            <a:spAutoFit/>
          </a:bodyPr>
          <a:lstStyle/>
          <a:p>
            <a:pPr algn="ctr"/>
            <a:r>
              <a:rPr lang="en-US" altLang="zh-TW" sz="4000" b="1" dirty="0">
                <a:solidFill>
                  <a:srgbClr val="670D0D"/>
                </a:solidFill>
                <a:ea typeface="Microsoft JhengHei" panose="020B0604030504040204" pitchFamily="34" charset="-120"/>
              </a:rPr>
              <a:t>Gansu, China</a:t>
            </a:r>
            <a:endParaRPr lang="en-US" sz="4000" b="1" dirty="0">
              <a:solidFill>
                <a:schemeClr val="bg1"/>
              </a:solidFill>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930729" y="1676400"/>
            <a:ext cx="10890349" cy="1646605"/>
          </a:xfrm>
          <a:prstGeom prst="rect">
            <a:avLst/>
          </a:prstGeom>
          <a:noFill/>
        </p:spPr>
        <p:txBody>
          <a:bodyPr wrap="square">
            <a:spAutoFit/>
          </a:bodyPr>
          <a:lstStyle/>
          <a:p>
            <a:pPr marL="342900" marR="0" lvl="0" indent="-342900">
              <a:spcBef>
                <a:spcPts val="600"/>
              </a:spcBef>
              <a:spcAft>
                <a:spcPts val="0"/>
              </a:spcAft>
              <a:buFont typeface="Symbol" panose="05050102010706020507" pitchFamily="18" charset="2"/>
              <a:buChar char=""/>
            </a:pPr>
            <a:r>
              <a:rPr lang="en-US" altLang="zh-TW" sz="3200" dirty="0">
                <a:solidFill>
                  <a:schemeClr val="tx1">
                    <a:lumMod val="95000"/>
                    <a:lumOff val="5000"/>
                  </a:schemeClr>
                </a:solidFill>
                <a:ea typeface="Microsoft JhengHei" panose="020B0604030504040204" pitchFamily="34" charset="-120"/>
                <a:cs typeface="Times New Roman" panose="02020603050405020304" pitchFamily="18" charset="0"/>
              </a:rPr>
              <a:t>An area inhabited by diverse ethnic groups. 2.65 million-11% of the population of are ethnic minorities.</a:t>
            </a:r>
          </a:p>
          <a:p>
            <a:pPr marL="342900" marR="0" lvl="0" indent="-342900">
              <a:spcBef>
                <a:spcPts val="600"/>
              </a:spcBef>
              <a:spcAft>
                <a:spcPts val="0"/>
              </a:spcAft>
              <a:buFont typeface="Symbol" panose="05050102010706020507" pitchFamily="18" charset="2"/>
              <a:buChar char=""/>
            </a:pPr>
            <a:r>
              <a:rPr lang="en-US" altLang="zh-TW" sz="3200" dirty="0">
                <a:solidFill>
                  <a:schemeClr val="tx1">
                    <a:lumMod val="95000"/>
                    <a:lumOff val="5000"/>
                  </a:schemeClr>
                </a:solidFill>
                <a:ea typeface="Microsoft JhengHei" panose="020B0604030504040204" pitchFamily="34" charset="-120"/>
                <a:cs typeface="Times New Roman" panose="02020603050405020304" pitchFamily="18" charset="0"/>
              </a:rPr>
              <a:t>Tibetan Buddhism and Islam are the main religious beliefs </a:t>
            </a:r>
          </a:p>
        </p:txBody>
      </p:sp>
    </p:spTree>
    <p:extLst>
      <p:ext uri="{BB962C8B-B14F-4D97-AF65-F5344CB8AC3E}">
        <p14:creationId xmlns:p14="http://schemas.microsoft.com/office/powerpoint/2010/main" val="47577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t="12461" r="5029" b="7432"/>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1676400"/>
            <a:ext cx="12203151" cy="4837470"/>
          </a:xfrm>
          <a:prstGeom prst="rect">
            <a:avLst/>
          </a:prstGeom>
          <a:solidFill>
            <a:srgbClr val="670D0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457200" y="1676400"/>
            <a:ext cx="11201399" cy="4862870"/>
          </a:xfrm>
          <a:prstGeom prst="rect">
            <a:avLst/>
          </a:prstGeom>
          <a:noFill/>
        </p:spPr>
        <p:txBody>
          <a:bodyPr wrap="square">
            <a:spAutoFit/>
          </a:bodyPr>
          <a:lstStyle/>
          <a:p>
            <a:pPr algn="ctr">
              <a:spcBef>
                <a:spcPts val="1200"/>
              </a:spcBef>
            </a:pPr>
            <a:r>
              <a:rPr lang="en-US" altLang="zh-TW" sz="2800" dirty="0">
                <a:solidFill>
                  <a:schemeClr val="bg1"/>
                </a:solidFill>
                <a:ea typeface="Microsoft JhengHei" panose="020B0604030504040204" pitchFamily="34" charset="-120"/>
                <a:cs typeface="Times New Roman" panose="02020603050405020304" pitchFamily="18" charset="0"/>
              </a:rPr>
              <a:t>Heavenly Father, may your truth be spread rapidly among the Tibetan Buddhists in the Gansu Province. They are the Tibetan tribes of Tebu, Boyu, Zhouqu, Rongmaboba, and </a:t>
            </a:r>
            <a:r>
              <a:rPr lang="en-US" altLang="zh-TW" sz="2800" dirty="0" err="1">
                <a:solidFill>
                  <a:schemeClr val="bg1"/>
                </a:solidFill>
                <a:ea typeface="Microsoft JhengHei" panose="020B0604030504040204" pitchFamily="34" charset="-120"/>
                <a:cs typeface="Times New Roman" panose="02020603050405020304" pitchFamily="18" charset="0"/>
              </a:rPr>
              <a:t>Yugu</a:t>
            </a:r>
            <a:r>
              <a:rPr lang="en-US" altLang="zh-TW" sz="2800" dirty="0">
                <a:solidFill>
                  <a:schemeClr val="bg1"/>
                </a:solidFill>
                <a:ea typeface="Microsoft JhengHei" panose="020B0604030504040204" pitchFamily="34" charset="-120"/>
                <a:cs typeface="Times New Roman" panose="02020603050405020304" pitchFamily="18" charset="0"/>
              </a:rPr>
              <a:t> who share the same origin as the Uyghurs.</a:t>
            </a:r>
          </a:p>
          <a:p>
            <a:pPr algn="ctr">
              <a:spcBef>
                <a:spcPts val="1200"/>
              </a:spcBef>
            </a:pPr>
            <a:r>
              <a:rPr lang="en-US" altLang="zh-TW" sz="2800" dirty="0">
                <a:solidFill>
                  <a:schemeClr val="bg1"/>
                </a:solidFill>
                <a:ea typeface="Microsoft JhengHei" panose="020B0604030504040204" pitchFamily="34" charset="-120"/>
                <a:cs typeface="Times New Roman" panose="02020603050405020304" pitchFamily="18" charset="0"/>
              </a:rPr>
              <a:t> Please enlighten the Christians in China to serve them through medical and educational services, so that they can experience Jesus as the Lord who listens to their prayers. </a:t>
            </a:r>
          </a:p>
          <a:p>
            <a:pPr algn="ctr">
              <a:spcBef>
                <a:spcPts val="1200"/>
              </a:spcBef>
            </a:pPr>
            <a:r>
              <a:rPr lang="en-US" altLang="zh-TW" sz="2800" dirty="0">
                <a:solidFill>
                  <a:schemeClr val="bg1"/>
                </a:solidFill>
                <a:ea typeface="Microsoft JhengHei" panose="020B0604030504040204" pitchFamily="34" charset="-120"/>
                <a:cs typeface="Times New Roman" panose="02020603050405020304" pitchFamily="18" charset="0"/>
              </a:rPr>
              <a:t>We pray for the limited number of Tibetan Christians. Please protect them from the evil ones attack, delight in your word, able to stand firm, and to shine for the Lord. </a:t>
            </a:r>
          </a:p>
          <a:p>
            <a:pPr algn="ctr">
              <a:spcBef>
                <a:spcPts val="1200"/>
              </a:spcBef>
            </a:pPr>
            <a:r>
              <a:rPr lang="en-US" altLang="zh-TW" sz="2800" dirty="0">
                <a:solidFill>
                  <a:schemeClr val="bg1"/>
                </a:solidFill>
                <a:ea typeface="Microsoft JhengHei" panose="020B0604030504040204" pitchFamily="34" charset="-120"/>
                <a:cs typeface="Times New Roman" panose="02020603050405020304" pitchFamily="18" charset="0"/>
              </a:rPr>
              <a:t>In the name of Jesus Christ, amen!</a:t>
            </a:r>
            <a:endParaRPr lang="en-MY" sz="2800" b="1" dirty="0">
              <a:solidFill>
                <a:schemeClr val="bg1"/>
              </a:solidFill>
              <a:effectLst/>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6972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52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C69A2-F0E8-4D1F-B813-2D839C55B122}"/>
              </a:ext>
            </a:extLst>
          </p:cNvPr>
          <p:cNvPicPr>
            <a:picLocks noChangeAspect="1"/>
          </p:cNvPicPr>
          <p:nvPr/>
        </p:nvPicPr>
        <p:blipFill>
          <a:blip r:embed="rId3">
            <a:extLst>
              <a:ext uri="{28A0092B-C50C-407E-A947-70E740481C1C}">
                <a14:useLocalDpi xmlns:a14="http://schemas.microsoft.com/office/drawing/2010/main" val="0"/>
              </a:ext>
            </a:extLst>
          </a:blip>
          <a:srcRect t="2632" b="2632"/>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DE5FC38-A392-498F-8CA7-022F49F47CA7}"/>
              </a:ext>
            </a:extLst>
          </p:cNvPr>
          <p:cNvSpPr/>
          <p:nvPr/>
        </p:nvSpPr>
        <p:spPr>
          <a:xfrm>
            <a:off x="-21771" y="0"/>
            <a:ext cx="12192000" cy="6858000"/>
          </a:xfrm>
          <a:prstGeom prst="rect">
            <a:avLst/>
          </a:prstGeom>
          <a:gradFill>
            <a:gsLst>
              <a:gs pos="0">
                <a:schemeClr val="accent1">
                  <a:alpha val="0"/>
                  <a:lumMod val="0"/>
                </a:schemeClr>
              </a:gs>
              <a:gs pos="62000">
                <a:schemeClr val="accent6">
                  <a:alpha val="80000"/>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930729" y="1371600"/>
            <a:ext cx="10286999" cy="707886"/>
          </a:xfrm>
          <a:prstGeom prst="rect">
            <a:avLst/>
          </a:prstGeom>
          <a:noFill/>
        </p:spPr>
        <p:txBody>
          <a:bodyPr wrap="square">
            <a:spAutoFit/>
          </a:bodyPr>
          <a:lstStyle/>
          <a:p>
            <a:pPr algn="ctr"/>
            <a:r>
              <a:rPr lang="en-US" altLang="zh-TW" sz="4000" b="1" dirty="0">
                <a:solidFill>
                  <a:schemeClr val="bg1"/>
                </a:solidFill>
                <a:ea typeface="Microsoft JhengHei" panose="020B0604030504040204" pitchFamily="34" charset="-120"/>
              </a:rPr>
              <a:t>Khyber Pakhtunkhwa, Pakistan</a:t>
            </a:r>
            <a:endParaRPr lang="en-US" sz="4000" b="1" dirty="0">
              <a:solidFill>
                <a:schemeClr val="bg1"/>
              </a:solidFill>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533400" y="2667000"/>
            <a:ext cx="11305821" cy="3200876"/>
          </a:xfrm>
          <a:prstGeom prst="rect">
            <a:avLst/>
          </a:prstGeom>
          <a:noFill/>
        </p:spPr>
        <p:txBody>
          <a:bodyPr wrap="square">
            <a:spAutoFit/>
          </a:bodyPr>
          <a:lstStyle/>
          <a:p>
            <a:pPr marL="342900" marR="0" lvl="0" indent="-342900">
              <a:spcBef>
                <a:spcPts val="600"/>
              </a:spcBef>
              <a:spcAft>
                <a:spcPts val="0"/>
              </a:spcAft>
              <a:buFont typeface="Symbol" panose="05050102010706020507" pitchFamily="18" charset="2"/>
              <a:buChar char=""/>
            </a:pPr>
            <a:r>
              <a:rPr lang="en-US" sz="3200" dirty="0">
                <a:solidFill>
                  <a:schemeClr val="bg1"/>
                </a:solidFill>
                <a:ea typeface="Microsoft JhengHei" panose="020B0604030504040204" pitchFamily="34" charset="-120"/>
                <a:cs typeface="SimSun" panose="02010600030101010101" pitchFamily="2" charset="-122"/>
              </a:rPr>
              <a:t>In the 18th century, Afghanistan, Pakistan, and northern India were all included in the territory of Afghanistan </a:t>
            </a:r>
          </a:p>
          <a:p>
            <a:pPr marL="342900" marR="0" lvl="0" indent="-342900">
              <a:spcBef>
                <a:spcPts val="600"/>
              </a:spcBef>
              <a:spcAft>
                <a:spcPts val="0"/>
              </a:spcAft>
              <a:buFont typeface="Symbol" panose="05050102010706020507" pitchFamily="18" charset="2"/>
              <a:buChar char=""/>
            </a:pPr>
            <a:r>
              <a:rPr lang="en-US" sz="3200" dirty="0">
                <a:solidFill>
                  <a:schemeClr val="bg1"/>
                </a:solidFill>
                <a:ea typeface="Microsoft JhengHei" panose="020B0604030504040204" pitchFamily="34" charset="-120"/>
                <a:cs typeface="SimSun" panose="02010600030101010101" pitchFamily="2" charset="-122"/>
              </a:rPr>
              <a:t>In the 19th century, Britain put in place the 1,640-mile Durand Line as the border between Afghanistan and British India</a:t>
            </a:r>
          </a:p>
          <a:p>
            <a:pPr marL="342900" marR="0" lvl="0" indent="-342900">
              <a:spcBef>
                <a:spcPts val="600"/>
              </a:spcBef>
              <a:spcAft>
                <a:spcPts val="0"/>
              </a:spcAft>
              <a:buFont typeface="Symbol" panose="05050102010706020507" pitchFamily="18" charset="2"/>
              <a:buChar char=""/>
            </a:pPr>
            <a:r>
              <a:rPr lang="en-US" sz="3200" dirty="0">
                <a:solidFill>
                  <a:schemeClr val="bg1"/>
                </a:solidFill>
                <a:ea typeface="Microsoft JhengHei" panose="020B0604030504040204" pitchFamily="34" charset="-120"/>
                <a:cs typeface="SimSun" panose="02010600030101010101" pitchFamily="2" charset="-122"/>
              </a:rPr>
              <a:t>As a result, Pashtuns, the main ethnic group, was divided between Afghanistan and Pakistan.</a:t>
            </a:r>
          </a:p>
        </p:txBody>
      </p:sp>
    </p:spTree>
    <p:extLst>
      <p:ext uri="{BB962C8B-B14F-4D97-AF65-F5344CB8AC3E}">
        <p14:creationId xmlns:p14="http://schemas.microsoft.com/office/powerpoint/2010/main" val="1289650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D19D59-49D9-4239-9513-C927495D13DB}"/>
              </a:ext>
            </a:extLst>
          </p:cNvPr>
          <p:cNvPicPr>
            <a:picLocks noChangeAspect="1"/>
          </p:cNvPicPr>
          <p:nvPr/>
        </p:nvPicPr>
        <p:blipFill rotWithShape="1">
          <a:blip r:embed="rId3">
            <a:extLst>
              <a:ext uri="{28A0092B-C50C-407E-A947-70E740481C1C}">
                <a14:useLocalDpi xmlns:a14="http://schemas.microsoft.com/office/drawing/2010/main" val="0"/>
              </a:ext>
            </a:extLst>
          </a:blip>
          <a:srcRect l="5837" t="26256" r="9268" b="213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1981201"/>
            <a:ext cx="12203151" cy="4343400"/>
          </a:xfrm>
          <a:prstGeom prst="rect">
            <a:avLst/>
          </a:prstGeom>
          <a:solidFill>
            <a:schemeClr val="accent6">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61124" y="1981200"/>
            <a:ext cx="11778476" cy="4278094"/>
          </a:xfrm>
          <a:prstGeom prst="rect">
            <a:avLst/>
          </a:prstGeom>
          <a:noFill/>
        </p:spPr>
        <p:txBody>
          <a:bodyPr wrap="square">
            <a:spAutoFit/>
          </a:bodyPr>
          <a:lstStyle/>
          <a:p>
            <a:pPr algn="ctr">
              <a:spcBef>
                <a:spcPts val="1200"/>
              </a:spcBef>
            </a:pPr>
            <a:r>
              <a:rPr lang="en-US" altLang="zh-TW" sz="2800" dirty="0">
                <a:solidFill>
                  <a:schemeClr val="bg1"/>
                </a:solidFill>
                <a:ea typeface="Microsoft JhengHei" panose="020B0604030504040204" pitchFamily="34" charset="-120"/>
                <a:cs typeface="SimSun" panose="02010600030101010101" pitchFamily="2" charset="-122"/>
              </a:rPr>
              <a:t>Heavenly Father, we pray for all the ethnic groups in Khyber Pashtun Province. They have experienced tremendous hardships and have been deeply influenced by the Pashtun's culture of supremacy of honor. Endless hostility and resentment are buried in the hearts of individuals, families, and ethnic groups. </a:t>
            </a:r>
          </a:p>
          <a:p>
            <a:pPr algn="ctr">
              <a:spcBef>
                <a:spcPts val="1200"/>
              </a:spcBef>
            </a:pPr>
            <a:r>
              <a:rPr lang="en-US" altLang="zh-TW" sz="2800" dirty="0">
                <a:solidFill>
                  <a:schemeClr val="bg1"/>
                </a:solidFill>
                <a:ea typeface="Microsoft JhengHei" panose="020B0604030504040204" pitchFamily="34" charset="-120"/>
                <a:cs typeface="SimSun" panose="02010600030101010101" pitchFamily="2" charset="-122"/>
              </a:rPr>
              <a:t>Oh Lord, it is only through experiencing and knowing how you, because of love, willingly gave up all the glory so that enmity can be abolished. We hope that the Khyber Pashtun tribe will soon belong to the same body and the same Holy Spirit with us, and to have a unity in the same glory and hope. </a:t>
            </a:r>
          </a:p>
          <a:p>
            <a:pPr algn="ctr">
              <a:spcBef>
                <a:spcPts val="1200"/>
              </a:spcBef>
            </a:pPr>
            <a:r>
              <a:rPr lang="en-US" altLang="zh-TW" sz="2800" dirty="0">
                <a:solidFill>
                  <a:schemeClr val="bg1"/>
                </a:solidFill>
                <a:ea typeface="Microsoft JhengHei" panose="020B0604030504040204" pitchFamily="34" charset="-120"/>
                <a:cs typeface="SimSun" panose="02010600030101010101" pitchFamily="2" charset="-122"/>
              </a:rPr>
              <a:t>In the name of the Lord Jesus Christ, amen!</a:t>
            </a:r>
            <a:endParaRPr lang="en-MY" sz="2800" b="1" dirty="0">
              <a:solidFill>
                <a:schemeClr val="bg1"/>
              </a:solidFill>
              <a:effectLst/>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70635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9875</TotalTime>
  <Words>920</Words>
  <Application>Microsoft Office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Microsoft JhengHei</vt:lpstr>
      <vt:lpstr>PMingLiU</vt:lpstr>
      <vt:lpstr>SimSun</vt:lpstr>
      <vt:lpstr>Arial</vt:lpstr>
      <vt:lpstr>Calibri</vt:lpstr>
      <vt:lpstr>Calibri Light</vt:lpstr>
      <vt:lpstr>Helvetica</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1813</cp:revision>
  <dcterms:created xsi:type="dcterms:W3CDTF">2020-11-06T17:04:32Z</dcterms:created>
  <dcterms:modified xsi:type="dcterms:W3CDTF">2021-12-30T03:14:22Z</dcterms:modified>
</cp:coreProperties>
</file>