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12"/>
  </p:notesMasterIdLst>
  <p:sldIdLst>
    <p:sldId id="270" r:id="rId2"/>
    <p:sldId id="311" r:id="rId3"/>
    <p:sldId id="342" r:id="rId4"/>
    <p:sldId id="355" r:id="rId5"/>
    <p:sldId id="356" r:id="rId6"/>
    <p:sldId id="349" r:id="rId7"/>
    <p:sldId id="357" r:id="rId8"/>
    <p:sldId id="359" r:id="rId9"/>
    <p:sldId id="360" r:id="rId10"/>
    <p:sldId id="34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fan" initials="ef" lastIdx="1" clrIdx="0">
    <p:extLst>
      <p:ext uri="{19B8F6BF-5375-455C-9EA6-DF929625EA0E}">
        <p15:presenceInfo xmlns:p15="http://schemas.microsoft.com/office/powerpoint/2012/main" userId="075f14a0ffea5f7f" providerId="Windows Live"/>
      </p:ext>
    </p:extLst>
  </p:cmAuthor>
  <p:cmAuthor id="2" name="Yeng Shiow Lim" initials="YSL" lastIdx="1" clrIdx="1">
    <p:extLst>
      <p:ext uri="{19B8F6BF-5375-455C-9EA6-DF929625EA0E}">
        <p15:presenceInfo xmlns:p15="http://schemas.microsoft.com/office/powerpoint/2012/main" userId="385ee0dce7a98e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533993"/>
    <a:srgbClr val="A80080"/>
    <a:srgbClr val="325C9A"/>
    <a:srgbClr val="670D0D"/>
    <a:srgbClr val="8F2407"/>
    <a:srgbClr val="36285E"/>
    <a:srgbClr val="925504"/>
    <a:srgbClr val="FFFFFF"/>
    <a:srgbClr val="A818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03" autoAdjust="0"/>
    <p:restoredTop sz="82857" autoAdjust="0"/>
  </p:normalViewPr>
  <p:slideViewPr>
    <p:cSldViewPr>
      <p:cViewPr varScale="1">
        <p:scale>
          <a:sx n="50" d="100"/>
          <a:sy n="50" d="100"/>
        </p:scale>
        <p:origin x="21" y="237"/>
      </p:cViewPr>
      <p:guideLst>
        <p:guide orient="horz" pos="2160"/>
        <p:guide pos="384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9FC77-4C07-4250-9504-1442D3B1CB40}" type="datetimeFigureOut">
              <a:rPr lang="en-US" smtClean="0"/>
              <a:pPr/>
              <a:t>2/9/2022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0A47A-5C7E-436F-BE97-00A4918567C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spcBef>
                <a:spcPts val="0"/>
              </a:spcBef>
              <a:spcAft>
                <a:spcPts val="0"/>
              </a:spcAft>
            </a:pPr>
            <a:r>
              <a:rPr 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引言</a:t>
            </a:r>
            <a:r>
              <a:rPr lang="zh-CN" altLang="en-US"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a:t>
            </a:r>
            <a:endParaRPr lang="en-US" sz="12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PMingLiU" panose="02020500000000000000" pitchFamily="18" charset="-120"/>
                <a:ea typeface="PMingLiU" panose="02020500000000000000" pitchFamily="18" charset="-120"/>
                <a:cs typeface="Times New Roman" panose="02020603050405020304" pitchFamily="18" charset="0"/>
              </a:rPr>
              <a:t>2022</a:t>
            </a:r>
            <a:r>
              <a:rPr 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年開始</a:t>
            </a:r>
            <a:r>
              <a:rPr lang="en-US" altLang="zh-CN"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a:t>
            </a:r>
            <a:r>
              <a:rPr 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宣教日引</a:t>
            </a:r>
            <a:r>
              <a:rPr lang="en-US" altLang="zh-CN"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a:t>
            </a:r>
            <a:r>
              <a:rPr lang="zh-CN" altLang="en-US"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的</a:t>
            </a:r>
            <a:r>
              <a:rPr lang="en-MY" altLang="zh-CN"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22</a:t>
            </a:r>
            <a:r>
              <a:rPr lang="zh-CN" altLang="en-US"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周環球拓荒禱告主題，將會</a:t>
            </a:r>
            <a:r>
              <a:rPr 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每個</a:t>
            </a:r>
            <a:r>
              <a:rPr lang="zh-CN" altLang="en-US"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星期</a:t>
            </a:r>
            <a:r>
              <a:rPr 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為</a:t>
            </a:r>
            <a:r>
              <a:rPr lang="zh-CN" altLang="en-US"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a:t>
            </a:r>
            <a:r>
              <a:rPr 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一個最少</a:t>
            </a:r>
            <a:r>
              <a:rPr lang="zh-CN" altLang="en-US"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接觸</a:t>
            </a:r>
            <a:r>
              <a:rPr 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福音的省份</a:t>
            </a:r>
            <a:r>
              <a:rPr lang="zh-CN" altLang="en-US"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a:t>
            </a:r>
            <a:r>
              <a:rPr 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禱告。</a:t>
            </a:r>
            <a:r>
              <a:rPr lang="en-MY" altLang="zh-CN"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 </a:t>
            </a:r>
            <a:br>
              <a:rPr lang="en-MY" altLang="zh-CN"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br>
            <a:r>
              <a:rPr lang="en-MY" altLang="zh-TW" sz="1200" dirty="0">
                <a:solidFill>
                  <a:srgbClr val="FF0000"/>
                </a:solidFill>
                <a:effectLst/>
                <a:latin typeface="PMingLiU" panose="02020500000000000000" pitchFamily="18" charset="-120"/>
                <a:ea typeface="PMingLiU" panose="02020500000000000000" pitchFamily="18" charset="-120"/>
                <a:cs typeface="Times New Roman" panose="02020603050405020304" pitchFamily="18" charset="0"/>
              </a:rPr>
              <a:t>2</a:t>
            </a:r>
            <a:r>
              <a:rPr lang="zh-TW" sz="1200" dirty="0">
                <a:solidFill>
                  <a:srgbClr val="FF0000"/>
                </a:solidFill>
                <a:effectLst/>
                <a:latin typeface="PMingLiU" panose="02020500000000000000" pitchFamily="18" charset="-120"/>
                <a:ea typeface="PMingLiU" panose="02020500000000000000" pitchFamily="18" charset="-120"/>
                <a:cs typeface="Times New Roman" panose="02020603050405020304" pitchFamily="18" charset="0"/>
              </a:rPr>
              <a:t>月份我們為</a:t>
            </a:r>
            <a:r>
              <a:rPr lang="zh-TW" sz="1200" b="1" dirty="0">
                <a:solidFill>
                  <a:srgbClr val="FF0000"/>
                </a:solidFill>
                <a:effectLst/>
                <a:latin typeface="PMingLiU" panose="02020500000000000000" pitchFamily="18" charset="-120"/>
                <a:ea typeface="PMingLiU" panose="02020500000000000000" pitchFamily="18" charset="-120"/>
                <a:cs typeface="Times New Roman" panose="02020603050405020304" pitchFamily="18" charset="0"/>
              </a:rPr>
              <a:t>印度</a:t>
            </a:r>
            <a:r>
              <a:rPr lang="zh-TW" sz="1800" b="1" dirty="0">
                <a:effectLst/>
                <a:latin typeface="Calibri" panose="020F0502020204030204" pitchFamily="34" charset="0"/>
                <a:ea typeface="PMingLiU" panose="02020500000000000000" pitchFamily="18" charset="-120"/>
                <a:cs typeface="Times New Roman" panose="02020603050405020304" pitchFamily="18" charset="0"/>
              </a:rPr>
              <a:t>比哈爾邦</a:t>
            </a:r>
            <a:r>
              <a:rPr lang="zh-TW" sz="1200" dirty="0">
                <a:solidFill>
                  <a:srgbClr val="FF0000"/>
                </a:solidFill>
                <a:effectLst/>
                <a:latin typeface="PMingLiU" panose="02020500000000000000" pitchFamily="18" charset="-120"/>
                <a:ea typeface="PMingLiU" panose="02020500000000000000" pitchFamily="18" charset="-120"/>
                <a:cs typeface="Times New Roman" panose="02020603050405020304" pitchFamily="18" charset="0"/>
              </a:rPr>
              <a:t>、</a:t>
            </a:r>
            <a:r>
              <a:rPr lang="zh-TW" sz="1200" b="1" dirty="0">
                <a:solidFill>
                  <a:srgbClr val="FF0000"/>
                </a:solidFill>
                <a:effectLst/>
                <a:latin typeface="PMingLiU" panose="02020500000000000000" pitchFamily="18" charset="-120"/>
                <a:ea typeface="PMingLiU" panose="02020500000000000000" pitchFamily="18" charset="-120"/>
                <a:cs typeface="Times New Roman" panose="02020603050405020304" pitchFamily="18" charset="0"/>
              </a:rPr>
              <a:t>印度</a:t>
            </a:r>
            <a:r>
              <a:rPr lang="zh-TW" sz="1800" b="1" dirty="0">
                <a:effectLst/>
                <a:latin typeface="Calibri" panose="020F0502020204030204" pitchFamily="34" charset="0"/>
                <a:ea typeface="PMingLiU" panose="02020500000000000000" pitchFamily="18" charset="-120"/>
                <a:cs typeface="Times New Roman" panose="02020603050405020304" pitchFamily="18" charset="0"/>
              </a:rPr>
              <a:t>北方邦</a:t>
            </a:r>
            <a:r>
              <a:rPr lang="zh-CN" altLang="en-US" sz="1800" b="1" dirty="0">
                <a:effectLst/>
                <a:latin typeface="Calibri" panose="020F0502020204030204" pitchFamily="34" charset="0"/>
                <a:ea typeface="PMingLiU" panose="02020500000000000000" pitchFamily="18" charset="-120"/>
                <a:cs typeface="Times New Roman" panose="02020603050405020304" pitchFamily="18" charset="0"/>
              </a:rPr>
              <a:t>、</a:t>
            </a:r>
            <a:r>
              <a:rPr lang="zh-TW" sz="1800" b="1" dirty="0">
                <a:effectLst/>
                <a:latin typeface="Calibri" panose="020F0502020204030204" pitchFamily="34" charset="0"/>
                <a:ea typeface="PMingLiU" panose="02020500000000000000" pitchFamily="18" charset="-120"/>
                <a:cs typeface="Times New Roman" panose="02020603050405020304" pitchFamily="18" charset="0"/>
              </a:rPr>
              <a:t>中國廣西省</a:t>
            </a:r>
            <a:r>
              <a:rPr lang="zh-TW" sz="1200" dirty="0">
                <a:solidFill>
                  <a:srgbClr val="FF0000"/>
                </a:solidFill>
                <a:effectLst/>
                <a:latin typeface="PMingLiU" panose="02020500000000000000" pitchFamily="18" charset="-120"/>
                <a:ea typeface="PMingLiU" panose="02020500000000000000" pitchFamily="18" charset="-120"/>
                <a:cs typeface="Times New Roman" panose="02020603050405020304" pitchFamily="18" charset="0"/>
              </a:rPr>
              <a:t>以及</a:t>
            </a:r>
            <a:r>
              <a:rPr lang="zh-TW" sz="1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孟加拉達卡省</a:t>
            </a:r>
            <a:r>
              <a:rPr lang="zh-TW" sz="1200" dirty="0">
                <a:solidFill>
                  <a:srgbClr val="FF0000"/>
                </a:solidFill>
                <a:effectLst/>
                <a:latin typeface="PMingLiU" panose="02020500000000000000" pitchFamily="18" charset="-120"/>
                <a:ea typeface="PMingLiU" panose="02020500000000000000" pitchFamily="18" charset="-120"/>
                <a:cs typeface="Times New Roman" panose="02020603050405020304" pitchFamily="18" charset="0"/>
              </a:rPr>
              <a:t>禱告。</a:t>
            </a:r>
            <a:endParaRPr lang="en-US" sz="12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spcBef>
                <a:spcPts val="0"/>
              </a:spcBef>
              <a:spcAft>
                <a:spcPts val="0"/>
              </a:spcAft>
            </a:pPr>
            <a:r>
              <a:rPr lang="en-US" sz="1200" dirty="0">
                <a:solidFill>
                  <a:srgbClr val="FF0000"/>
                </a:solidFill>
                <a:effectLst/>
                <a:latin typeface="PMingLiU" panose="02020500000000000000" pitchFamily="18" charset="-120"/>
                <a:ea typeface="PMingLiU" panose="02020500000000000000" pitchFamily="18" charset="-120"/>
                <a:cs typeface="Times New Roman" panose="02020603050405020304" pitchFamily="18" charset="0"/>
              </a:rPr>
              <a:t> </a:t>
            </a:r>
            <a:endParaRPr lang="en-US" sz="1200" dirty="0">
              <a:effectLst/>
              <a:latin typeface="Calibri" panose="020F0502020204030204" pitchFamily="34" charset="0"/>
              <a:ea typeface="PMingLiU" panose="02020500000000000000" pitchFamily="18" charset="-120"/>
              <a:cs typeface="Times New Roman" panose="02020603050405020304" pitchFamily="18" charset="0"/>
            </a:endParaRPr>
          </a:p>
          <a:p>
            <a:endParaRPr lang="en-US" sz="800" dirty="0"/>
          </a:p>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pPr/>
              <a:t>10</a:t>
            </a:fld>
            <a:endParaRPr lang="en-US"/>
          </a:p>
        </p:txBody>
      </p:sp>
    </p:spTree>
    <p:extLst>
      <p:ext uri="{BB962C8B-B14F-4D97-AF65-F5344CB8AC3E}">
        <p14:creationId xmlns:p14="http://schemas.microsoft.com/office/powerpoint/2010/main" val="426505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2</a:t>
            </a:fld>
            <a:endParaRPr lang="en-US"/>
          </a:p>
        </p:txBody>
      </p:sp>
    </p:spTree>
    <p:extLst>
      <p:ext uri="{BB962C8B-B14F-4D97-AF65-F5344CB8AC3E}">
        <p14:creationId xmlns:p14="http://schemas.microsoft.com/office/powerpoint/2010/main" val="218105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3</a:t>
            </a:fld>
            <a:endParaRPr lang="en-US"/>
          </a:p>
        </p:txBody>
      </p:sp>
    </p:spTree>
    <p:extLst>
      <p:ext uri="{BB962C8B-B14F-4D97-AF65-F5344CB8AC3E}">
        <p14:creationId xmlns:p14="http://schemas.microsoft.com/office/powerpoint/2010/main" val="1655470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4</a:t>
            </a:fld>
            <a:endParaRPr lang="en-US"/>
          </a:p>
        </p:txBody>
      </p:sp>
    </p:spTree>
    <p:extLst>
      <p:ext uri="{BB962C8B-B14F-4D97-AF65-F5344CB8AC3E}">
        <p14:creationId xmlns:p14="http://schemas.microsoft.com/office/powerpoint/2010/main" val="245289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5</a:t>
            </a:fld>
            <a:endParaRPr lang="en-US"/>
          </a:p>
        </p:txBody>
      </p:sp>
    </p:spTree>
    <p:extLst>
      <p:ext uri="{BB962C8B-B14F-4D97-AF65-F5344CB8AC3E}">
        <p14:creationId xmlns:p14="http://schemas.microsoft.com/office/powerpoint/2010/main" val="128310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6</a:t>
            </a:fld>
            <a:endParaRPr lang="en-US"/>
          </a:p>
        </p:txBody>
      </p:sp>
    </p:spTree>
    <p:extLst>
      <p:ext uri="{BB962C8B-B14F-4D97-AF65-F5344CB8AC3E}">
        <p14:creationId xmlns:p14="http://schemas.microsoft.com/office/powerpoint/2010/main" val="744319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7</a:t>
            </a:fld>
            <a:endParaRPr lang="en-US"/>
          </a:p>
        </p:txBody>
      </p:sp>
    </p:spTree>
    <p:extLst>
      <p:ext uri="{BB962C8B-B14F-4D97-AF65-F5344CB8AC3E}">
        <p14:creationId xmlns:p14="http://schemas.microsoft.com/office/powerpoint/2010/main" val="4064874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8</a:t>
            </a:fld>
            <a:endParaRPr lang="en-US"/>
          </a:p>
        </p:txBody>
      </p:sp>
    </p:spTree>
    <p:extLst>
      <p:ext uri="{BB962C8B-B14F-4D97-AF65-F5344CB8AC3E}">
        <p14:creationId xmlns:p14="http://schemas.microsoft.com/office/powerpoint/2010/main" val="2551472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9</a:t>
            </a:fld>
            <a:endParaRPr lang="en-US"/>
          </a:p>
        </p:txBody>
      </p:sp>
    </p:spTree>
    <p:extLst>
      <p:ext uri="{BB962C8B-B14F-4D97-AF65-F5344CB8AC3E}">
        <p14:creationId xmlns:p14="http://schemas.microsoft.com/office/powerpoint/2010/main" val="2266520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A894-F66E-45B4-AC16-03078491A5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1D910006-2876-4983-B1ED-78A744F84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C29E30F0-340C-4327-8FD2-755C12DB8364}"/>
              </a:ext>
            </a:extLst>
          </p:cNvPr>
          <p:cNvSpPr>
            <a:spLocks noGrp="1"/>
          </p:cNvSpPr>
          <p:nvPr>
            <p:ph type="dt" sz="half" idx="10"/>
          </p:nvPr>
        </p:nvSpPr>
        <p:spPr/>
        <p:txBody>
          <a:bodyPr/>
          <a:lstStyle/>
          <a:p>
            <a:fld id="{907E05AB-13C4-4FEF-8460-F7BC1550F1E5}" type="datetimeFigureOut">
              <a:rPr lang="en-US" smtClean="0"/>
              <a:pPr/>
              <a:t>2/9/2022</a:t>
            </a:fld>
            <a:endParaRPr lang="en-US"/>
          </a:p>
        </p:txBody>
      </p:sp>
      <p:sp>
        <p:nvSpPr>
          <p:cNvPr id="5" name="Footer Placeholder 4">
            <a:extLst>
              <a:ext uri="{FF2B5EF4-FFF2-40B4-BE49-F238E27FC236}">
                <a16:creationId xmlns:a16="http://schemas.microsoft.com/office/drawing/2014/main" id="{EEC42832-5165-4C1F-A9DF-A7A219AA1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05D4B-65BE-4E45-BE45-2E1469999512}"/>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54870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FEF97-55E4-4CDC-8388-F6EBC04FB8DF}"/>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ECADFF08-B8B8-4F44-B5EB-E703A40F80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EEC3C0E0-2039-4E50-9A64-B0DB016AEAE3}"/>
              </a:ext>
            </a:extLst>
          </p:cNvPr>
          <p:cNvSpPr>
            <a:spLocks noGrp="1"/>
          </p:cNvSpPr>
          <p:nvPr>
            <p:ph type="dt" sz="half" idx="10"/>
          </p:nvPr>
        </p:nvSpPr>
        <p:spPr/>
        <p:txBody>
          <a:bodyPr/>
          <a:lstStyle/>
          <a:p>
            <a:fld id="{907E05AB-13C4-4FEF-8460-F7BC1550F1E5}" type="datetimeFigureOut">
              <a:rPr lang="en-US" smtClean="0"/>
              <a:pPr/>
              <a:t>2/9/2022</a:t>
            </a:fld>
            <a:endParaRPr lang="en-US"/>
          </a:p>
        </p:txBody>
      </p:sp>
      <p:sp>
        <p:nvSpPr>
          <p:cNvPr id="5" name="Footer Placeholder 4">
            <a:extLst>
              <a:ext uri="{FF2B5EF4-FFF2-40B4-BE49-F238E27FC236}">
                <a16:creationId xmlns:a16="http://schemas.microsoft.com/office/drawing/2014/main" id="{E404B13E-4663-468A-9CF4-5483BDCB4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11233-48EA-47E2-BBA4-C67AD97216D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95809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7B333B-78C2-492F-A119-A8439BE4C8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3C0C0FBF-0BC9-4EA4-B45A-80A833F8AF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C9C0398-4BFE-4DAD-BC0F-A405078128F6}"/>
              </a:ext>
            </a:extLst>
          </p:cNvPr>
          <p:cNvSpPr>
            <a:spLocks noGrp="1"/>
          </p:cNvSpPr>
          <p:nvPr>
            <p:ph type="dt" sz="half" idx="10"/>
          </p:nvPr>
        </p:nvSpPr>
        <p:spPr/>
        <p:txBody>
          <a:bodyPr/>
          <a:lstStyle/>
          <a:p>
            <a:fld id="{907E05AB-13C4-4FEF-8460-F7BC1550F1E5}" type="datetimeFigureOut">
              <a:rPr lang="en-US" smtClean="0"/>
              <a:pPr/>
              <a:t>2/9/2022</a:t>
            </a:fld>
            <a:endParaRPr lang="en-US"/>
          </a:p>
        </p:txBody>
      </p:sp>
      <p:sp>
        <p:nvSpPr>
          <p:cNvPr id="5" name="Footer Placeholder 4">
            <a:extLst>
              <a:ext uri="{FF2B5EF4-FFF2-40B4-BE49-F238E27FC236}">
                <a16:creationId xmlns:a16="http://schemas.microsoft.com/office/drawing/2014/main" id="{04F16DB9-C9EA-4C26-9232-81EA4DD5B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3428F-8763-4A3C-A61C-E1CC39E472B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89894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A5DF-28ED-46DE-8D36-9C693ACEA141}"/>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801BA59C-E57F-4C17-B90F-B90FE515C5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077CF973-4982-4EA9-B892-11EF41DA9752}"/>
              </a:ext>
            </a:extLst>
          </p:cNvPr>
          <p:cNvSpPr>
            <a:spLocks noGrp="1"/>
          </p:cNvSpPr>
          <p:nvPr>
            <p:ph type="dt" sz="half" idx="10"/>
          </p:nvPr>
        </p:nvSpPr>
        <p:spPr/>
        <p:txBody>
          <a:bodyPr/>
          <a:lstStyle/>
          <a:p>
            <a:fld id="{907E05AB-13C4-4FEF-8460-F7BC1550F1E5}" type="datetimeFigureOut">
              <a:rPr lang="en-US" smtClean="0"/>
              <a:pPr/>
              <a:t>2/9/2022</a:t>
            </a:fld>
            <a:endParaRPr lang="en-US"/>
          </a:p>
        </p:txBody>
      </p:sp>
      <p:sp>
        <p:nvSpPr>
          <p:cNvPr id="5" name="Footer Placeholder 4">
            <a:extLst>
              <a:ext uri="{FF2B5EF4-FFF2-40B4-BE49-F238E27FC236}">
                <a16:creationId xmlns:a16="http://schemas.microsoft.com/office/drawing/2014/main" id="{DF8D909B-CADA-422C-96F2-6F4A64A75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00675-BF7A-485F-AD44-0F798E4CE4D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97106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525C4-2391-4EE5-89F1-FFF42054E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24DF132F-CBFD-4D74-908C-0C5F3546C5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B6CAA1-2019-4B9B-95AA-AB341B06CE6B}"/>
              </a:ext>
            </a:extLst>
          </p:cNvPr>
          <p:cNvSpPr>
            <a:spLocks noGrp="1"/>
          </p:cNvSpPr>
          <p:nvPr>
            <p:ph type="dt" sz="half" idx="10"/>
          </p:nvPr>
        </p:nvSpPr>
        <p:spPr/>
        <p:txBody>
          <a:bodyPr/>
          <a:lstStyle/>
          <a:p>
            <a:fld id="{907E05AB-13C4-4FEF-8460-F7BC1550F1E5}" type="datetimeFigureOut">
              <a:rPr lang="en-US" smtClean="0"/>
              <a:pPr/>
              <a:t>2/9/2022</a:t>
            </a:fld>
            <a:endParaRPr lang="en-US"/>
          </a:p>
        </p:txBody>
      </p:sp>
      <p:sp>
        <p:nvSpPr>
          <p:cNvPr id="5" name="Footer Placeholder 4">
            <a:extLst>
              <a:ext uri="{FF2B5EF4-FFF2-40B4-BE49-F238E27FC236}">
                <a16:creationId xmlns:a16="http://schemas.microsoft.com/office/drawing/2014/main" id="{C32B9737-1B55-4DD9-B4B1-CCFFBF2A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4A14A-1774-40EB-A1A4-C8B6BA2B577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73250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6A8C4-F5B9-4F15-948E-5702F8C7CC7C}"/>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863AF7BC-AF14-4C4A-A82C-F840E76DB2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CB3C0228-0760-4D6E-99C6-D9D83C1AEB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45293E9F-F933-4331-AB69-C4C2F197BB45}"/>
              </a:ext>
            </a:extLst>
          </p:cNvPr>
          <p:cNvSpPr>
            <a:spLocks noGrp="1"/>
          </p:cNvSpPr>
          <p:nvPr>
            <p:ph type="dt" sz="half" idx="10"/>
          </p:nvPr>
        </p:nvSpPr>
        <p:spPr/>
        <p:txBody>
          <a:bodyPr/>
          <a:lstStyle/>
          <a:p>
            <a:fld id="{907E05AB-13C4-4FEF-8460-F7BC1550F1E5}" type="datetimeFigureOut">
              <a:rPr lang="en-US" smtClean="0"/>
              <a:pPr/>
              <a:t>2/9/2022</a:t>
            </a:fld>
            <a:endParaRPr lang="en-US"/>
          </a:p>
        </p:txBody>
      </p:sp>
      <p:sp>
        <p:nvSpPr>
          <p:cNvPr id="6" name="Footer Placeholder 5">
            <a:extLst>
              <a:ext uri="{FF2B5EF4-FFF2-40B4-BE49-F238E27FC236}">
                <a16:creationId xmlns:a16="http://schemas.microsoft.com/office/drawing/2014/main" id="{94163446-44EF-4827-8B17-9F4C2E169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D0978B-B41B-4303-9221-77A903A7DA2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3205901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A003-48E4-4ABF-B69D-515F815B5DEC}"/>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EC5F1756-79E6-4348-9CFC-86AC634568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113F32-C896-4B90-8DF1-D109C82EF2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E46D95F2-8890-411F-96C0-4943FA4D19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7AE4DF-F762-4BAC-A1EA-2FDF4E670B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AB5148EB-AE75-46E1-90D6-F4E0169DE813}"/>
              </a:ext>
            </a:extLst>
          </p:cNvPr>
          <p:cNvSpPr>
            <a:spLocks noGrp="1"/>
          </p:cNvSpPr>
          <p:nvPr>
            <p:ph type="dt" sz="half" idx="10"/>
          </p:nvPr>
        </p:nvSpPr>
        <p:spPr/>
        <p:txBody>
          <a:bodyPr/>
          <a:lstStyle/>
          <a:p>
            <a:fld id="{907E05AB-13C4-4FEF-8460-F7BC1550F1E5}" type="datetimeFigureOut">
              <a:rPr lang="en-US" smtClean="0"/>
              <a:pPr/>
              <a:t>2/9/2022</a:t>
            </a:fld>
            <a:endParaRPr lang="en-US"/>
          </a:p>
        </p:txBody>
      </p:sp>
      <p:sp>
        <p:nvSpPr>
          <p:cNvPr id="8" name="Footer Placeholder 7">
            <a:extLst>
              <a:ext uri="{FF2B5EF4-FFF2-40B4-BE49-F238E27FC236}">
                <a16:creationId xmlns:a16="http://schemas.microsoft.com/office/drawing/2014/main" id="{3D9422A7-A435-4988-BFE4-16525782D5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0AA024-964A-4E6A-B69D-5E4B19A1614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51630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CFDC-B34E-44A4-92C7-4F6A4497A3A3}"/>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45351469-13B1-4BEA-B368-A2014B7779EA}"/>
              </a:ext>
            </a:extLst>
          </p:cNvPr>
          <p:cNvSpPr>
            <a:spLocks noGrp="1"/>
          </p:cNvSpPr>
          <p:nvPr>
            <p:ph type="dt" sz="half" idx="10"/>
          </p:nvPr>
        </p:nvSpPr>
        <p:spPr/>
        <p:txBody>
          <a:bodyPr/>
          <a:lstStyle/>
          <a:p>
            <a:fld id="{907E05AB-13C4-4FEF-8460-F7BC1550F1E5}" type="datetimeFigureOut">
              <a:rPr lang="en-US" smtClean="0"/>
              <a:pPr/>
              <a:t>2/9/2022</a:t>
            </a:fld>
            <a:endParaRPr lang="en-US"/>
          </a:p>
        </p:txBody>
      </p:sp>
      <p:sp>
        <p:nvSpPr>
          <p:cNvPr id="4" name="Footer Placeholder 3">
            <a:extLst>
              <a:ext uri="{FF2B5EF4-FFF2-40B4-BE49-F238E27FC236}">
                <a16:creationId xmlns:a16="http://schemas.microsoft.com/office/drawing/2014/main" id="{E5EDBA81-208E-4097-9AAE-EDBC11DE0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B77E13-D083-4F58-8E55-587F021FF7CF}"/>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76971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59A2D-ECE8-4138-9559-A48C533B272D}"/>
              </a:ext>
            </a:extLst>
          </p:cNvPr>
          <p:cNvSpPr>
            <a:spLocks noGrp="1"/>
          </p:cNvSpPr>
          <p:nvPr>
            <p:ph type="dt" sz="half" idx="10"/>
          </p:nvPr>
        </p:nvSpPr>
        <p:spPr/>
        <p:txBody>
          <a:bodyPr/>
          <a:lstStyle/>
          <a:p>
            <a:fld id="{907E05AB-13C4-4FEF-8460-F7BC1550F1E5}" type="datetimeFigureOut">
              <a:rPr lang="en-US" smtClean="0"/>
              <a:pPr/>
              <a:t>2/9/2022</a:t>
            </a:fld>
            <a:endParaRPr lang="en-US"/>
          </a:p>
        </p:txBody>
      </p:sp>
      <p:sp>
        <p:nvSpPr>
          <p:cNvPr id="3" name="Footer Placeholder 2">
            <a:extLst>
              <a:ext uri="{FF2B5EF4-FFF2-40B4-BE49-F238E27FC236}">
                <a16:creationId xmlns:a16="http://schemas.microsoft.com/office/drawing/2014/main" id="{6D0B93DB-CC4E-4907-9263-1D836D9B77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004715-0CF8-483E-8C37-13AAC8112330}"/>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8927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5BB6-357D-466E-A4A6-9F23D3F22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101AC8CA-84CE-415E-A8DA-91A272FCE1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6FC9BA58-B29D-4C52-8A13-437AE0200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D71BE-B0B6-4DA5-9DC7-229A0386A0E5}"/>
              </a:ext>
            </a:extLst>
          </p:cNvPr>
          <p:cNvSpPr>
            <a:spLocks noGrp="1"/>
          </p:cNvSpPr>
          <p:nvPr>
            <p:ph type="dt" sz="half" idx="10"/>
          </p:nvPr>
        </p:nvSpPr>
        <p:spPr/>
        <p:txBody>
          <a:bodyPr/>
          <a:lstStyle/>
          <a:p>
            <a:fld id="{907E05AB-13C4-4FEF-8460-F7BC1550F1E5}" type="datetimeFigureOut">
              <a:rPr lang="en-US" smtClean="0"/>
              <a:pPr/>
              <a:t>2/9/2022</a:t>
            </a:fld>
            <a:endParaRPr lang="en-US"/>
          </a:p>
        </p:txBody>
      </p:sp>
      <p:sp>
        <p:nvSpPr>
          <p:cNvPr id="6" name="Footer Placeholder 5">
            <a:extLst>
              <a:ext uri="{FF2B5EF4-FFF2-40B4-BE49-F238E27FC236}">
                <a16:creationId xmlns:a16="http://schemas.microsoft.com/office/drawing/2014/main" id="{4546C110-9B4A-4352-A670-6B32A1595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39F14-F063-447F-A1F0-D4C6B0A8FB9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25950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17FAE-31D4-4936-95F9-0032CB2DD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5BB6CC44-B3C9-4D67-B1CA-8517BBA3B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318CA162-5D51-4EC3-AEE9-A962A1FFC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FEA44-60A4-4687-B98A-148A2E24CD3A}"/>
              </a:ext>
            </a:extLst>
          </p:cNvPr>
          <p:cNvSpPr>
            <a:spLocks noGrp="1"/>
          </p:cNvSpPr>
          <p:nvPr>
            <p:ph type="dt" sz="half" idx="10"/>
          </p:nvPr>
        </p:nvSpPr>
        <p:spPr/>
        <p:txBody>
          <a:bodyPr/>
          <a:lstStyle/>
          <a:p>
            <a:fld id="{907E05AB-13C4-4FEF-8460-F7BC1550F1E5}" type="datetimeFigureOut">
              <a:rPr lang="en-US" smtClean="0"/>
              <a:pPr/>
              <a:t>2/9/2022</a:t>
            </a:fld>
            <a:endParaRPr lang="en-US"/>
          </a:p>
        </p:txBody>
      </p:sp>
      <p:sp>
        <p:nvSpPr>
          <p:cNvPr id="6" name="Footer Placeholder 5">
            <a:extLst>
              <a:ext uri="{FF2B5EF4-FFF2-40B4-BE49-F238E27FC236}">
                <a16:creationId xmlns:a16="http://schemas.microsoft.com/office/drawing/2014/main" id="{F5C7A81B-56FD-4722-94BF-CA9C11195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1202-2638-4CC8-AFAF-B66E4E475EAC}"/>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2035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54A8B-ED08-412F-AE49-CB0223A49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27F46BED-A1C9-4A4C-BA0C-311703D19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71482397-D670-41DA-AD31-62691BA3EC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E05AB-13C4-4FEF-8460-F7BC1550F1E5}" type="datetimeFigureOut">
              <a:rPr lang="en-US" smtClean="0"/>
              <a:pPr/>
              <a:t>2/9/2022</a:t>
            </a:fld>
            <a:endParaRPr lang="en-US"/>
          </a:p>
        </p:txBody>
      </p:sp>
      <p:sp>
        <p:nvSpPr>
          <p:cNvPr id="5" name="Footer Placeholder 4">
            <a:extLst>
              <a:ext uri="{FF2B5EF4-FFF2-40B4-BE49-F238E27FC236}">
                <a16:creationId xmlns:a16="http://schemas.microsoft.com/office/drawing/2014/main" id="{4A9F0395-5741-485A-B0AB-EBAA5D701F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3671C3-2E2C-4BD7-9FEC-49088F54B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6EC86-6482-419B-8FAC-16505F4BF481}" type="slidenum">
              <a:rPr lang="en-US" smtClean="0"/>
              <a:pPr/>
              <a:t>‹#›</a:t>
            </a:fld>
            <a:endParaRPr lang="en-US"/>
          </a:p>
        </p:txBody>
      </p:sp>
    </p:spTree>
    <p:extLst>
      <p:ext uri="{BB962C8B-B14F-4D97-AF65-F5344CB8AC3E}">
        <p14:creationId xmlns:p14="http://schemas.microsoft.com/office/powerpoint/2010/main" val="405707688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F240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A6A51A-7D0C-1E44-A50C-2689730BB5A5}"/>
              </a:ext>
            </a:extLst>
          </p:cNvPr>
          <p:cNvPicPr>
            <a:picLocks noChangeAspect="1"/>
          </p:cNvPicPr>
          <p:nvPr/>
        </p:nvPicPr>
        <p:blipFill rotWithShape="1">
          <a:blip r:embed="rId3">
            <a:extLst>
              <a:ext uri="{28A0092B-C50C-407E-A947-70E740481C1C}">
                <a14:useLocalDpi xmlns:a14="http://schemas.microsoft.com/office/drawing/2010/main" val="0"/>
              </a:ext>
            </a:extLst>
          </a:blip>
          <a:srcRect t="1" b="15814"/>
          <a:stretch/>
        </p:blipFill>
        <p:spPr>
          <a:xfrm>
            <a:off x="-13734" y="0"/>
            <a:ext cx="12219467" cy="6858001"/>
          </a:xfrm>
          <a:prstGeom prst="rect">
            <a:avLst/>
          </a:prstGeom>
        </p:spPr>
      </p:pic>
      <p:pic>
        <p:nvPicPr>
          <p:cNvPr id="16" name="Picture 15">
            <a:extLst>
              <a:ext uri="{FF2B5EF4-FFF2-40B4-BE49-F238E27FC236}">
                <a16:creationId xmlns:a16="http://schemas.microsoft.com/office/drawing/2014/main" id="{DE49E423-AFA0-4D36-A81A-87E76218AD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21590" y="1219200"/>
            <a:ext cx="2517409" cy="2752368"/>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435DF8C5-6BF9-42BD-825D-BB95C5D7BE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40043" y="526096"/>
            <a:ext cx="831271" cy="1331460"/>
          </a:xfrm>
          <a:prstGeom prst="rect">
            <a:avLst/>
          </a:prstGeom>
        </p:spPr>
      </p:pic>
      <p:sp>
        <p:nvSpPr>
          <p:cNvPr id="8" name="TextBox 7">
            <a:extLst>
              <a:ext uri="{FF2B5EF4-FFF2-40B4-BE49-F238E27FC236}">
                <a16:creationId xmlns:a16="http://schemas.microsoft.com/office/drawing/2014/main" id="{B3FF583A-F095-2349-9B94-E510F713BD5E}"/>
              </a:ext>
            </a:extLst>
          </p:cNvPr>
          <p:cNvSpPr txBox="1"/>
          <p:nvPr/>
        </p:nvSpPr>
        <p:spPr>
          <a:xfrm>
            <a:off x="1827394" y="4485382"/>
            <a:ext cx="8305800" cy="1200329"/>
          </a:xfrm>
          <a:prstGeom prst="rect">
            <a:avLst/>
          </a:prstGeom>
          <a:noFill/>
        </p:spPr>
        <p:txBody>
          <a:bodyPr wrap="square">
            <a:spAutoFit/>
          </a:bodyPr>
          <a:lstStyle/>
          <a:p>
            <a:pPr algn="ctr"/>
            <a:r>
              <a:rPr lang="en-US" altLang="zh-TW" sz="2800" b="1" dirty="0">
                <a:solidFill>
                  <a:schemeClr val="bg1"/>
                </a:solidFill>
                <a:effectLst/>
                <a:ea typeface="Microsoft JhengHei" panose="020B0604030504040204" pitchFamily="34" charset="-120"/>
                <a:cs typeface="Times New Roman" panose="02020603050405020304" pitchFamily="18" charset="0"/>
              </a:rPr>
              <a:t>February 2022</a:t>
            </a:r>
          </a:p>
          <a:p>
            <a:pPr algn="ctr"/>
            <a:r>
              <a:rPr lang="en-US" altLang="zh-CN" sz="4400" b="1" dirty="0">
                <a:solidFill>
                  <a:schemeClr val="bg1"/>
                </a:solidFill>
                <a:ea typeface="Microsoft JhengHei" panose="020B0604030504040204" pitchFamily="34" charset="-120"/>
              </a:rPr>
              <a:t>The Least Reached Provinces</a:t>
            </a:r>
            <a:r>
              <a:rPr lang="zh-CN" altLang="en-US" sz="4400" b="1" dirty="0">
                <a:solidFill>
                  <a:schemeClr val="bg1"/>
                </a:solidFill>
                <a:ea typeface="Microsoft JhengHei" panose="020B0604030504040204" pitchFamily="34" charset="-120"/>
              </a:rPr>
              <a:t>（</a:t>
            </a:r>
            <a:r>
              <a:rPr lang="en-US" altLang="zh-CN" sz="4400" b="1" dirty="0">
                <a:solidFill>
                  <a:schemeClr val="bg1"/>
                </a:solidFill>
                <a:ea typeface="Microsoft JhengHei" panose="020B0604030504040204" pitchFamily="34" charset="-120"/>
              </a:rPr>
              <a:t>II</a:t>
            </a:r>
            <a:r>
              <a:rPr lang="zh-CN" altLang="en-US" sz="4400" b="1" dirty="0">
                <a:solidFill>
                  <a:schemeClr val="bg1"/>
                </a:solidFill>
                <a:ea typeface="Microsoft JhengHei" panose="020B0604030504040204" pitchFamily="34" charset="-120"/>
              </a:rPr>
              <a:t>）</a:t>
            </a:r>
            <a:endParaRPr lang="en-MY" altLang="zh-CN" sz="4400" b="1" dirty="0">
              <a:solidFill>
                <a:schemeClr val="bg1"/>
              </a:solidFill>
              <a:ea typeface="Microsoft JhengHei" panose="020B0604030504040204" pitchFamily="34" charset="-12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42" presetClass="path" presetSubtype="0" accel="27000" decel="27000" fill="hold" nodeType="withEffect">
                                  <p:stCondLst>
                                    <p:cond delay="0"/>
                                  </p:stCondLst>
                                  <p:childTnLst>
                                    <p:animMotion origin="layout" path="M 0 -2.59259E-6 L 0 -0.275 " pathEditMode="relative" rAng="0" ptsTypes="AA">
                                      <p:cBhvr>
                                        <p:cTn id="16" dur="2600" fill="hold"/>
                                        <p:tgtEl>
                                          <p:spTgt spid="12"/>
                                        </p:tgtEl>
                                        <p:attrNameLst>
                                          <p:attrName>ppt_x</p:attrName>
                                          <p:attrName>ppt_y</p:attrName>
                                        </p:attrNameLst>
                                      </p:cBhvr>
                                      <p:rCtr x="0" y="-13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156C31-8894-454A-96DA-FF913E148B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 t="16279" r="511"/>
          <a:stretch/>
        </p:blipFill>
        <p:spPr>
          <a:xfrm>
            <a:off x="9525000" y="2590800"/>
            <a:ext cx="1771650" cy="2057400"/>
          </a:xfrm>
          <a:prstGeom prst="rect">
            <a:avLst/>
          </a:prstGeom>
          <a:ln>
            <a:noFill/>
          </a:ln>
          <a:effectLst/>
        </p:spPr>
      </p:pic>
      <p:pic>
        <p:nvPicPr>
          <p:cNvPr id="5" name="Picture 4">
            <a:extLst>
              <a:ext uri="{FF2B5EF4-FFF2-40B4-BE49-F238E27FC236}">
                <a16:creationId xmlns:a16="http://schemas.microsoft.com/office/drawing/2014/main" id="{B6BECD9B-835A-42BA-9EBD-CD47B273AC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8571471" cy="68580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74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E5F2E-4618-41E9-9728-5FBAF2CF4302}"/>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0" y="0"/>
            <a:ext cx="12192000" cy="6858000"/>
          </a:xfrm>
          <a:prstGeom prst="rect">
            <a:avLst/>
          </a:prstGeom>
        </p:spPr>
      </p:pic>
      <p:sp>
        <p:nvSpPr>
          <p:cNvPr id="8" name="Rectangle 7">
            <a:extLst>
              <a:ext uri="{FF2B5EF4-FFF2-40B4-BE49-F238E27FC236}">
                <a16:creationId xmlns:a16="http://schemas.microsoft.com/office/drawing/2014/main" id="{BF899078-872C-408A-8B92-B7DFEE63329C}"/>
              </a:ext>
            </a:extLst>
          </p:cNvPr>
          <p:cNvSpPr/>
          <p:nvPr/>
        </p:nvSpPr>
        <p:spPr>
          <a:xfrm>
            <a:off x="7165" y="0"/>
            <a:ext cx="12220575" cy="6858000"/>
          </a:xfrm>
          <a:prstGeom prst="rect">
            <a:avLst/>
          </a:prstGeom>
          <a:gradFill>
            <a:gsLst>
              <a:gs pos="0">
                <a:schemeClr val="accent1">
                  <a:alpha val="0"/>
                  <a:lumMod val="0"/>
                </a:schemeClr>
              </a:gs>
              <a:gs pos="47000">
                <a:schemeClr val="accent2">
                  <a:lumMod val="50000"/>
                  <a:alpha val="6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solidFill>
                  <a:srgbClr val="0070C0"/>
                </a:solidFill>
              </a:rPr>
              <a:t>{</a:t>
            </a:r>
          </a:p>
        </p:txBody>
      </p:sp>
      <p:sp>
        <p:nvSpPr>
          <p:cNvPr id="12" name="TextBox 11">
            <a:extLst>
              <a:ext uri="{FF2B5EF4-FFF2-40B4-BE49-F238E27FC236}">
                <a16:creationId xmlns:a16="http://schemas.microsoft.com/office/drawing/2014/main" id="{F0795083-B61B-4305-A6DD-398151CFBF2C}"/>
              </a:ext>
            </a:extLst>
          </p:cNvPr>
          <p:cNvSpPr txBox="1"/>
          <p:nvPr/>
        </p:nvSpPr>
        <p:spPr>
          <a:xfrm>
            <a:off x="2514600" y="2438400"/>
            <a:ext cx="6705599" cy="707886"/>
          </a:xfrm>
          <a:prstGeom prst="rect">
            <a:avLst/>
          </a:prstGeom>
          <a:noFill/>
        </p:spPr>
        <p:txBody>
          <a:bodyPr wrap="square">
            <a:spAutoFit/>
          </a:bodyPr>
          <a:lstStyle/>
          <a:p>
            <a:r>
              <a:rPr lang="en-US" altLang="zh-TW" sz="4000" b="1" dirty="0">
                <a:solidFill>
                  <a:schemeClr val="accent4">
                    <a:lumMod val="60000"/>
                    <a:lumOff val="40000"/>
                  </a:schemeClr>
                </a:solidFill>
                <a:effectLst/>
                <a:ea typeface="Microsoft JhengHei" panose="020B0604030504040204" pitchFamily="34" charset="-120"/>
                <a:cs typeface="Times New Roman" panose="02020603050405020304" pitchFamily="18" charset="0"/>
              </a:rPr>
              <a:t>Bihar, India</a:t>
            </a:r>
            <a:endParaRPr lang="en-US" sz="4000" b="1" dirty="0">
              <a:solidFill>
                <a:schemeClr val="accent4">
                  <a:lumMod val="60000"/>
                  <a:lumOff val="40000"/>
                </a:schemeClr>
              </a:solidFill>
              <a:ea typeface="Microsoft JhengHei" panose="020B0604030504040204" pitchFamily="34" charset="-120"/>
            </a:endParaRPr>
          </a:p>
        </p:txBody>
      </p:sp>
      <p:pic>
        <p:nvPicPr>
          <p:cNvPr id="5" name="Picture 4">
            <a:extLst>
              <a:ext uri="{FF2B5EF4-FFF2-40B4-BE49-F238E27FC236}">
                <a16:creationId xmlns:a16="http://schemas.microsoft.com/office/drawing/2014/main" id="{7B3893C1-59E6-416A-9337-DFDDC4DC7A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96600" y="371920"/>
            <a:ext cx="924478" cy="923480"/>
          </a:xfrm>
          <a:prstGeom prst="rect">
            <a:avLst/>
          </a:prstGeom>
        </p:spPr>
      </p:pic>
      <p:sp>
        <p:nvSpPr>
          <p:cNvPr id="7" name="TextBox 6">
            <a:extLst>
              <a:ext uri="{FF2B5EF4-FFF2-40B4-BE49-F238E27FC236}">
                <a16:creationId xmlns:a16="http://schemas.microsoft.com/office/drawing/2014/main" id="{0615D363-5D0A-4B96-9D98-66D10AC73896}"/>
              </a:ext>
            </a:extLst>
          </p:cNvPr>
          <p:cNvSpPr txBox="1"/>
          <p:nvPr/>
        </p:nvSpPr>
        <p:spPr>
          <a:xfrm>
            <a:off x="2514600" y="3369432"/>
            <a:ext cx="9506857" cy="3069495"/>
          </a:xfrm>
          <a:prstGeom prst="rect">
            <a:avLst/>
          </a:prstGeom>
          <a:noFill/>
        </p:spPr>
        <p:txBody>
          <a:bodyPr wrap="square">
            <a:spAutoFit/>
          </a:bodyPr>
          <a:lstStyle/>
          <a:p>
            <a:pPr marL="274320" marR="0" indent="-274320">
              <a:lnSpc>
                <a:spcPct val="107000"/>
              </a:lnSpc>
              <a:spcBef>
                <a:spcPts val="1800"/>
              </a:spcBef>
              <a:buFont typeface="Arial" panose="020B0604020202020204" pitchFamily="34" charset="0"/>
              <a:buChar char="•"/>
            </a:pPr>
            <a:r>
              <a:rPr lang="en-US" altLang="zh-TW" sz="2800" b="1" dirty="0">
                <a:solidFill>
                  <a:schemeClr val="bg1"/>
                </a:solidFill>
                <a:ea typeface="Microsoft JhengHei" panose="020B0604030504040204" pitchFamily="34" charset="-120"/>
                <a:cs typeface="Times New Roman" panose="02020603050405020304" pitchFamily="18" charset="0"/>
              </a:rPr>
              <a:t>Bihar is where Brahmins and Dalits have the most serious conflict. It is also one of the poorest provinces in India.</a:t>
            </a:r>
          </a:p>
          <a:p>
            <a:pPr marL="274320" marR="0" indent="-274320">
              <a:lnSpc>
                <a:spcPct val="107000"/>
              </a:lnSpc>
              <a:spcBef>
                <a:spcPts val="1800"/>
              </a:spcBef>
              <a:buFont typeface="Arial" panose="020B0604020202020204" pitchFamily="34" charset="0"/>
              <a:buChar char="•"/>
            </a:pPr>
            <a:r>
              <a:rPr lang="en-US" altLang="zh-TW" sz="2800" b="1" dirty="0">
                <a:solidFill>
                  <a:schemeClr val="bg1"/>
                </a:solidFill>
                <a:effectLst/>
                <a:ea typeface="Microsoft JhengHei" panose="020B0604030504040204" pitchFamily="34" charset="-120"/>
                <a:cs typeface="Times New Roman" panose="02020603050405020304" pitchFamily="18" charset="0"/>
              </a:rPr>
              <a:t>Most of the Christian</a:t>
            </a:r>
            <a:r>
              <a:rPr lang="en-US" altLang="zh-TW" sz="2800" b="1" dirty="0">
                <a:solidFill>
                  <a:schemeClr val="bg1"/>
                </a:solidFill>
                <a:ea typeface="Microsoft JhengHei" panose="020B0604030504040204" pitchFamily="34" charset="-120"/>
                <a:cs typeface="Times New Roman" panose="02020603050405020304" pitchFamily="18" charset="0"/>
              </a:rPr>
              <a:t> converts are from low caste groups.</a:t>
            </a:r>
          </a:p>
          <a:p>
            <a:pPr marL="274320" marR="0" indent="-274320">
              <a:lnSpc>
                <a:spcPct val="107000"/>
              </a:lnSpc>
              <a:spcBef>
                <a:spcPts val="1800"/>
              </a:spcBef>
              <a:buFont typeface="Arial" panose="020B0604020202020204" pitchFamily="34" charset="0"/>
              <a:buChar char="•"/>
            </a:pPr>
            <a:r>
              <a:rPr lang="en-MY" altLang="zh-TW" sz="2800" b="1" dirty="0">
                <a:solidFill>
                  <a:schemeClr val="bg1"/>
                </a:solidFill>
                <a:effectLst/>
                <a:ea typeface="Microsoft JhengHei" panose="020B0604030504040204" pitchFamily="34" charset="-120"/>
                <a:cs typeface="Times New Roman" panose="02020603050405020304" pitchFamily="18" charset="0"/>
              </a:rPr>
              <a:t>Many violent, </a:t>
            </a:r>
            <a:r>
              <a:rPr lang="en-MY" altLang="zh-TW" sz="2800" b="1" dirty="0">
                <a:solidFill>
                  <a:schemeClr val="bg1"/>
                </a:solidFill>
                <a:ea typeface="Microsoft JhengHei" panose="020B0604030504040204" pitchFamily="34" charset="-120"/>
                <a:cs typeface="Times New Roman" panose="02020603050405020304" pitchFamily="18" charset="0"/>
              </a:rPr>
              <a:t>anti-Christian incidents occurred. </a:t>
            </a:r>
            <a:endParaRPr lang="en-MY" altLang="zh-TW" sz="2800" b="1" dirty="0">
              <a:solidFill>
                <a:schemeClr val="bg1"/>
              </a:solidFill>
              <a:effectLst/>
              <a:ea typeface="Microsoft JhengHei" panose="020B0604030504040204" pitchFamily="34" charset="-120"/>
              <a:cs typeface="Times New Roman" panose="02020603050405020304" pitchFamily="18" charset="0"/>
            </a:endParaRPr>
          </a:p>
          <a:p>
            <a:pPr marL="274320" marR="0" indent="-274320">
              <a:lnSpc>
                <a:spcPct val="107000"/>
              </a:lnSpc>
              <a:spcBef>
                <a:spcPts val="1800"/>
              </a:spcBef>
              <a:buFont typeface="Arial" panose="020B0604020202020204" pitchFamily="34" charset="0"/>
              <a:buChar char="•"/>
            </a:pPr>
            <a:r>
              <a:rPr lang="en-MY" altLang="zh-TW" sz="2800" b="1" dirty="0">
                <a:solidFill>
                  <a:schemeClr val="bg1"/>
                </a:solidFill>
                <a:ea typeface="Microsoft JhengHei" panose="020B0604030504040204" pitchFamily="34" charset="-120"/>
                <a:cs typeface="Times New Roman" panose="02020603050405020304" pitchFamily="18" charset="0"/>
              </a:rPr>
              <a:t>Prayer targets: the </a:t>
            </a:r>
            <a:r>
              <a:rPr lang="en-US" sz="2800" b="1" dirty="0">
                <a:solidFill>
                  <a:schemeClr val="bg1"/>
                </a:solidFill>
                <a:effectLst/>
                <a:ea typeface="Microsoft JhengHei" panose="020B0604030504040204" pitchFamily="34" charset="-120"/>
                <a:cs typeface="Times New Roman" panose="02020603050405020304" pitchFamily="18" charset="0"/>
              </a:rPr>
              <a:t>5 million </a:t>
            </a:r>
            <a:r>
              <a:rPr lang="en-US" sz="2800" b="1" dirty="0" err="1">
                <a:solidFill>
                  <a:schemeClr val="bg1"/>
                </a:solidFill>
                <a:effectLst/>
                <a:ea typeface="Microsoft JhengHei" panose="020B0604030504040204" pitchFamily="34" charset="-120"/>
                <a:cs typeface="Times New Roman" panose="02020603050405020304" pitchFamily="18" charset="0"/>
              </a:rPr>
              <a:t>Dusadhs</a:t>
            </a:r>
            <a:endParaRPr lang="en-MY" sz="2800" b="1" dirty="0">
              <a:solidFill>
                <a:schemeClr val="bg1"/>
              </a:solidFill>
              <a:effectLst/>
              <a:ea typeface="Microsoft JhengHei" panose="020B0604030504040204" pitchFamily="34" charset="-120"/>
              <a:cs typeface="Times New Roman" panose="02020603050405020304" pitchFamily="18" charset="0"/>
            </a:endParaRPr>
          </a:p>
        </p:txBody>
      </p:sp>
      <p:pic>
        <p:nvPicPr>
          <p:cNvPr id="1026" name="Picture 2" descr="Location of Bihar in India">
            <a:extLst>
              <a:ext uri="{FF2B5EF4-FFF2-40B4-BE49-F238E27FC236}">
                <a16:creationId xmlns:a16="http://schemas.microsoft.com/office/drawing/2014/main" id="{63119570-9894-4452-88A7-EE89E437F9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3429000"/>
            <a:ext cx="2381250"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967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748ED-4DBC-4836-BE12-1776A2A01226}"/>
              </a:ext>
            </a:extLst>
          </p:cNvPr>
          <p:cNvPicPr>
            <a:picLocks noChangeAspect="1"/>
          </p:cNvPicPr>
          <p:nvPr/>
        </p:nvPicPr>
        <p:blipFill rotWithShape="1">
          <a:blip r:embed="rId3">
            <a:extLst>
              <a:ext uri="{28A0092B-C50C-407E-A947-70E740481C1C}">
                <a14:useLocalDpi xmlns:a14="http://schemas.microsoft.com/office/drawing/2010/main" val="0"/>
              </a:ext>
            </a:extLst>
          </a:blip>
          <a:srcRect t="24764" r="19657" b="5106"/>
          <a:stretch/>
        </p:blipFill>
        <p:spPr>
          <a:xfrm>
            <a:off x="-11151" y="0"/>
            <a:ext cx="12192000" cy="685800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11151" y="772954"/>
            <a:ext cx="12203151" cy="5475446"/>
          </a:xfrm>
          <a:prstGeom prst="rect">
            <a:avLst/>
          </a:prstGeom>
          <a:solidFill>
            <a:schemeClr val="accent2">
              <a:lumMod val="5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762000" y="1303694"/>
            <a:ext cx="10668000" cy="4413965"/>
          </a:xfrm>
          <a:prstGeom prst="rect">
            <a:avLst/>
          </a:prstGeom>
          <a:noFill/>
        </p:spPr>
        <p:txBody>
          <a:bodyPr wrap="square">
            <a:spAutoFit/>
          </a:bodyPr>
          <a:lstStyle/>
          <a:p>
            <a:pPr algn="ctr">
              <a:lnSpc>
                <a:spcPct val="107000"/>
              </a:lnSpc>
              <a:spcAft>
                <a:spcPts val="800"/>
              </a:spcAft>
            </a:pPr>
            <a:r>
              <a:rPr lang="en-US" altLang="zh-TW" sz="2800" b="1" dirty="0">
                <a:solidFill>
                  <a:schemeClr val="bg1"/>
                </a:solidFill>
                <a:ea typeface="Microsoft JhengHei" panose="020B0604030504040204" pitchFamily="34" charset="-120"/>
                <a:cs typeface="Times New Roman" panose="02020603050405020304" pitchFamily="18" charset="0"/>
              </a:rPr>
              <a:t>Heavenly Father, the 5 million </a:t>
            </a:r>
            <a:r>
              <a:rPr lang="en-US" altLang="zh-TW" sz="2800" b="1" dirty="0" err="1">
                <a:solidFill>
                  <a:schemeClr val="bg1"/>
                </a:solidFill>
                <a:ea typeface="Microsoft JhengHei" panose="020B0604030504040204" pitchFamily="34" charset="-120"/>
                <a:cs typeface="Times New Roman" panose="02020603050405020304" pitchFamily="18" charset="0"/>
              </a:rPr>
              <a:t>Dusadhs</a:t>
            </a:r>
            <a:r>
              <a:rPr lang="en-US" altLang="zh-TW" sz="2800" b="1" dirty="0">
                <a:solidFill>
                  <a:schemeClr val="bg1"/>
                </a:solidFill>
                <a:ea typeface="Microsoft JhengHei" panose="020B0604030504040204" pitchFamily="34" charset="-120"/>
                <a:cs typeface="Times New Roman" panose="02020603050405020304" pitchFamily="18" charset="0"/>
              </a:rPr>
              <a:t> are poor, and lack of skills. They are also bound by the Hindu caste system. </a:t>
            </a:r>
          </a:p>
          <a:p>
            <a:pPr algn="ctr">
              <a:lnSpc>
                <a:spcPct val="107000"/>
              </a:lnSpc>
              <a:spcAft>
                <a:spcPts val="800"/>
              </a:spcAft>
            </a:pPr>
            <a:r>
              <a:rPr lang="en-US" altLang="zh-TW" sz="2800" b="1" dirty="0">
                <a:solidFill>
                  <a:schemeClr val="bg1"/>
                </a:solidFill>
                <a:ea typeface="Microsoft JhengHei" panose="020B0604030504040204" pitchFamily="34" charset="-120"/>
                <a:cs typeface="Times New Roman" panose="02020603050405020304" pitchFamily="18" charset="0"/>
              </a:rPr>
              <a:t>May the Lord move the Christians in India not to ignore the suffering </a:t>
            </a:r>
            <a:r>
              <a:rPr lang="en-US" altLang="zh-TW" sz="2800" b="1" dirty="0" err="1">
                <a:solidFill>
                  <a:schemeClr val="bg1"/>
                </a:solidFill>
                <a:ea typeface="Microsoft JhengHei" panose="020B0604030504040204" pitchFamily="34" charset="-120"/>
                <a:cs typeface="Times New Roman" panose="02020603050405020304" pitchFamily="18" charset="0"/>
              </a:rPr>
              <a:t>Dusadh</a:t>
            </a:r>
            <a:r>
              <a:rPr lang="en-US" altLang="zh-TW" sz="2800" b="1" dirty="0">
                <a:solidFill>
                  <a:schemeClr val="bg1"/>
                </a:solidFill>
                <a:ea typeface="Microsoft JhengHei" panose="020B0604030504040204" pitchFamily="34" charset="-120"/>
                <a:cs typeface="Times New Roman" panose="02020603050405020304" pitchFamily="18" charset="0"/>
              </a:rPr>
              <a:t> community; call professionals to work with the churches in Bihar to be attentive to and care for their needs; to live a life of respect, love, and equality in Christ ; to alleviate the class conflict between Brahmins and Dalits and share their burdens.</a:t>
            </a:r>
          </a:p>
          <a:p>
            <a:pPr algn="ctr">
              <a:lnSpc>
                <a:spcPct val="107000"/>
              </a:lnSpc>
              <a:spcAft>
                <a:spcPts val="800"/>
              </a:spcAft>
            </a:pPr>
            <a:r>
              <a:rPr lang="en-US" altLang="zh-TW" sz="2800" b="1" dirty="0">
                <a:solidFill>
                  <a:schemeClr val="bg1"/>
                </a:solidFill>
                <a:ea typeface="Microsoft JhengHei" panose="020B0604030504040204" pitchFamily="34" charset="-120"/>
                <a:cs typeface="Times New Roman" panose="02020603050405020304" pitchFamily="18" charset="0"/>
              </a:rPr>
              <a:t>May all communities in Bihar find hope and comfort in God's promises. We pray in the name of Jesus Christ, Amen!</a:t>
            </a:r>
            <a:endParaRPr lang="en-MY" sz="2800" b="1" dirty="0">
              <a:solidFill>
                <a:schemeClr val="bg1"/>
              </a:solidFill>
              <a:effectLst/>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089534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E5F2E-4618-41E9-9728-5FBAF2CF4302}"/>
              </a:ext>
            </a:extLst>
          </p:cNvPr>
          <p:cNvPicPr>
            <a:picLocks noChangeAspect="1"/>
          </p:cNvPicPr>
          <p:nvPr/>
        </p:nvPicPr>
        <p:blipFill>
          <a:blip r:embed="rId3">
            <a:extLst>
              <a:ext uri="{28A0092B-C50C-407E-A947-70E740481C1C}">
                <a14:useLocalDpi xmlns:a14="http://schemas.microsoft.com/office/drawing/2010/main" val="0"/>
              </a:ext>
            </a:extLst>
          </a:blip>
          <a:srcRect t="31250" b="31250"/>
          <a:stretch/>
        </p:blipFill>
        <p:spPr>
          <a:xfrm>
            <a:off x="-2" y="0"/>
            <a:ext cx="12192000" cy="6858000"/>
          </a:xfrm>
          <a:prstGeom prst="rect">
            <a:avLst/>
          </a:prstGeom>
        </p:spPr>
      </p:pic>
      <p:sp>
        <p:nvSpPr>
          <p:cNvPr id="9" name="Rectangle 8">
            <a:extLst>
              <a:ext uri="{FF2B5EF4-FFF2-40B4-BE49-F238E27FC236}">
                <a16:creationId xmlns:a16="http://schemas.microsoft.com/office/drawing/2014/main" id="{234165E0-F627-4B5E-81F5-2411B2DAEDB0}"/>
              </a:ext>
            </a:extLst>
          </p:cNvPr>
          <p:cNvSpPr/>
          <p:nvPr/>
        </p:nvSpPr>
        <p:spPr>
          <a:xfrm>
            <a:off x="0" y="-7961"/>
            <a:ext cx="12191998" cy="6865961"/>
          </a:xfrm>
          <a:prstGeom prst="rect">
            <a:avLst/>
          </a:prstGeom>
          <a:gradFill>
            <a:gsLst>
              <a:gs pos="0">
                <a:srgbClr val="A80080">
                  <a:alpha val="37000"/>
                </a:srgbClr>
              </a:gs>
              <a:gs pos="63000">
                <a:srgbClr val="A80080">
                  <a:alpha val="6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solidFill>
                  <a:srgbClr val="0070C0"/>
                </a:solidFill>
              </a:rPr>
              <a:t>{</a:t>
            </a:r>
          </a:p>
        </p:txBody>
      </p:sp>
      <p:sp>
        <p:nvSpPr>
          <p:cNvPr id="12" name="TextBox 11">
            <a:extLst>
              <a:ext uri="{FF2B5EF4-FFF2-40B4-BE49-F238E27FC236}">
                <a16:creationId xmlns:a16="http://schemas.microsoft.com/office/drawing/2014/main" id="{F0795083-B61B-4305-A6DD-398151CFBF2C}"/>
              </a:ext>
            </a:extLst>
          </p:cNvPr>
          <p:cNvSpPr txBox="1"/>
          <p:nvPr/>
        </p:nvSpPr>
        <p:spPr>
          <a:xfrm>
            <a:off x="2514599" y="1059686"/>
            <a:ext cx="7696200" cy="707886"/>
          </a:xfrm>
          <a:prstGeom prst="rect">
            <a:avLst/>
          </a:prstGeom>
          <a:noFill/>
        </p:spPr>
        <p:txBody>
          <a:bodyPr wrap="square">
            <a:spAutoFit/>
          </a:bodyPr>
          <a:lstStyle/>
          <a:p>
            <a:r>
              <a:rPr lang="en-US" sz="4000" b="1" cap="all" dirty="0">
                <a:solidFill>
                  <a:schemeClr val="accent2">
                    <a:lumMod val="20000"/>
                    <a:lumOff val="80000"/>
                  </a:schemeClr>
                </a:solidFill>
                <a:ea typeface="Microsoft JhengHei" panose="020B0604030504040204" pitchFamily="34" charset="-120"/>
              </a:rPr>
              <a:t>Uttar Pradesh, India</a:t>
            </a:r>
            <a:endParaRPr lang="en-US" sz="4000" b="1" dirty="0">
              <a:solidFill>
                <a:schemeClr val="accent2">
                  <a:lumMod val="20000"/>
                  <a:lumOff val="80000"/>
                </a:schemeClr>
              </a:solidFill>
              <a:ea typeface="Microsoft JhengHei" panose="020B0604030504040204" pitchFamily="34" charset="-120"/>
            </a:endParaRPr>
          </a:p>
        </p:txBody>
      </p:sp>
      <p:pic>
        <p:nvPicPr>
          <p:cNvPr id="5" name="Picture 4">
            <a:extLst>
              <a:ext uri="{FF2B5EF4-FFF2-40B4-BE49-F238E27FC236}">
                <a16:creationId xmlns:a16="http://schemas.microsoft.com/office/drawing/2014/main" id="{7B3893C1-59E6-416A-9337-DFDDC4DC7A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936516" y="371920"/>
            <a:ext cx="844646" cy="923480"/>
          </a:xfrm>
          <a:prstGeom prst="rect">
            <a:avLst/>
          </a:prstGeom>
        </p:spPr>
      </p:pic>
      <p:sp>
        <p:nvSpPr>
          <p:cNvPr id="7" name="TextBox 6">
            <a:extLst>
              <a:ext uri="{FF2B5EF4-FFF2-40B4-BE49-F238E27FC236}">
                <a16:creationId xmlns:a16="http://schemas.microsoft.com/office/drawing/2014/main" id="{0615D363-5D0A-4B96-9D98-66D10AC73896}"/>
              </a:ext>
            </a:extLst>
          </p:cNvPr>
          <p:cNvSpPr txBox="1"/>
          <p:nvPr/>
        </p:nvSpPr>
        <p:spPr>
          <a:xfrm>
            <a:off x="2514599" y="2133600"/>
            <a:ext cx="9448801" cy="4385816"/>
          </a:xfrm>
          <a:prstGeom prst="rect">
            <a:avLst/>
          </a:prstGeom>
          <a:noFill/>
        </p:spPr>
        <p:txBody>
          <a:bodyPr wrap="square">
            <a:spAutoFit/>
          </a:bodyPr>
          <a:lstStyle/>
          <a:p>
            <a:pPr marL="274320" marR="0" indent="-274320">
              <a:spcBef>
                <a:spcPts val="600"/>
              </a:spcBef>
              <a:spcAft>
                <a:spcPts val="0"/>
              </a:spcAft>
              <a:buFont typeface="Arial" panose="020B0604020202020204" pitchFamily="34" charset="0"/>
              <a:buChar char="•"/>
            </a:pPr>
            <a:r>
              <a:rPr lang="en-US" altLang="zh-TW" sz="2400" b="1" dirty="0">
                <a:solidFill>
                  <a:schemeClr val="bg1"/>
                </a:solidFill>
                <a:effectLst/>
                <a:ea typeface="Microsoft JhengHei" panose="020B0604030504040204" pitchFamily="34" charset="-120"/>
                <a:cs typeface="Times New Roman" panose="02020603050405020304" pitchFamily="18" charset="0"/>
              </a:rPr>
              <a:t>Uttar Pradesh (UP) is the most populous province in the world. Of the 200 million people there, 78% lives in rural areas where clean water can </a:t>
            </a:r>
            <a:r>
              <a:rPr lang="en-US" altLang="zh-TW" sz="2400" b="1" dirty="0">
                <a:solidFill>
                  <a:schemeClr val="bg1"/>
                </a:solidFill>
                <a:ea typeface="Microsoft JhengHei" panose="020B0604030504040204" pitchFamily="34" charset="-120"/>
                <a:cs typeface="Times New Roman" panose="02020603050405020304" pitchFamily="18" charset="0"/>
              </a:rPr>
              <a:t>rarely</a:t>
            </a:r>
            <a:r>
              <a:rPr lang="en-US" altLang="zh-TW" sz="2400" b="1" dirty="0">
                <a:solidFill>
                  <a:schemeClr val="bg1"/>
                </a:solidFill>
                <a:effectLst/>
                <a:ea typeface="Microsoft JhengHei" panose="020B0604030504040204" pitchFamily="34" charset="-120"/>
                <a:cs typeface="Times New Roman" panose="02020603050405020304" pitchFamily="18" charset="0"/>
              </a:rPr>
              <a:t> be found, and </a:t>
            </a:r>
            <a:r>
              <a:rPr lang="en-US" altLang="zh-TW" sz="2400" b="1" dirty="0">
                <a:solidFill>
                  <a:schemeClr val="bg1"/>
                </a:solidFill>
                <a:ea typeface="Microsoft JhengHei" panose="020B0604030504040204" pitchFamily="34" charset="-120"/>
                <a:cs typeface="Times New Roman" panose="02020603050405020304" pitchFamily="18" charset="0"/>
              </a:rPr>
              <a:t>water-borne</a:t>
            </a:r>
            <a:r>
              <a:rPr lang="en-US" altLang="zh-TW" sz="2400" b="1" dirty="0">
                <a:solidFill>
                  <a:schemeClr val="bg1"/>
                </a:solidFill>
                <a:effectLst/>
                <a:ea typeface="Microsoft JhengHei" panose="020B0604030504040204" pitchFamily="34" charset="-120"/>
                <a:cs typeface="Times New Roman" panose="02020603050405020304" pitchFamily="18" charset="0"/>
              </a:rPr>
              <a:t> diseases are prevalent. </a:t>
            </a:r>
            <a:endParaRPr lang="en-MY" sz="2400" b="1" dirty="0">
              <a:solidFill>
                <a:schemeClr val="bg1"/>
              </a:solidFill>
              <a:effectLst/>
              <a:ea typeface="Microsoft JhengHei" panose="020B0604030504040204" pitchFamily="34" charset="-120"/>
              <a:cs typeface="Times New Roman" panose="02020603050405020304" pitchFamily="18" charset="0"/>
            </a:endParaRPr>
          </a:p>
          <a:p>
            <a:pPr marL="274320" marR="0" indent="-274320">
              <a:spcBef>
                <a:spcPts val="600"/>
              </a:spcBef>
              <a:spcAft>
                <a:spcPts val="0"/>
              </a:spcAft>
              <a:buFont typeface="Arial" panose="020B0604020202020204" pitchFamily="34" charset="0"/>
              <a:buChar char="•"/>
            </a:pPr>
            <a:r>
              <a:rPr lang="en-US" altLang="zh-TW" sz="2400" b="1" dirty="0">
                <a:solidFill>
                  <a:schemeClr val="bg1"/>
                </a:solidFill>
                <a:effectLst/>
                <a:ea typeface="Microsoft JhengHei" panose="020B0604030504040204" pitchFamily="34" charset="-120"/>
                <a:cs typeface="Times New Roman" panose="02020603050405020304" pitchFamily="18" charset="0"/>
              </a:rPr>
              <a:t>The Ganges River flows through the province, making UP the heartland of Hinduism. The Kumbh Mela festival held every </a:t>
            </a:r>
            <a:r>
              <a:rPr lang="en-US" altLang="zh-TW" sz="2400" b="1" dirty="0">
                <a:solidFill>
                  <a:schemeClr val="bg1"/>
                </a:solidFill>
                <a:ea typeface="Microsoft JhengHei" panose="020B0604030504040204" pitchFamily="34" charset="-120"/>
                <a:cs typeface="Times New Roman" panose="02020603050405020304" pitchFamily="18" charset="0"/>
              </a:rPr>
              <a:t>3</a:t>
            </a:r>
            <a:r>
              <a:rPr lang="en-US" altLang="zh-TW" sz="2400" b="1" dirty="0">
                <a:solidFill>
                  <a:schemeClr val="bg1"/>
                </a:solidFill>
                <a:effectLst/>
                <a:ea typeface="Microsoft JhengHei" panose="020B0604030504040204" pitchFamily="34" charset="-120"/>
                <a:cs typeface="Times New Roman" panose="02020603050405020304" pitchFamily="18" charset="0"/>
              </a:rPr>
              <a:t> years draws 100 million to worship at the Ganges River.</a:t>
            </a:r>
            <a:endParaRPr lang="en-MY" altLang="zh-TW" sz="2400" b="1" dirty="0">
              <a:solidFill>
                <a:schemeClr val="bg1"/>
              </a:solidFill>
              <a:ea typeface="Microsoft JhengHei" panose="020B0604030504040204" pitchFamily="34" charset="-120"/>
              <a:cs typeface="Times New Roman" panose="02020603050405020304" pitchFamily="18" charset="0"/>
            </a:endParaRPr>
          </a:p>
          <a:p>
            <a:pPr marL="274320" marR="0" indent="-274320">
              <a:spcBef>
                <a:spcPts val="600"/>
              </a:spcBef>
              <a:spcAft>
                <a:spcPts val="0"/>
              </a:spcAft>
              <a:buFont typeface="Arial" panose="020B0604020202020204" pitchFamily="34" charset="0"/>
              <a:buChar char="•"/>
            </a:pPr>
            <a:r>
              <a:rPr lang="en-US" altLang="zh-TW" sz="2400" b="1" dirty="0">
                <a:solidFill>
                  <a:schemeClr val="bg1"/>
                </a:solidFill>
                <a:ea typeface="Microsoft JhengHei" panose="020B0604030504040204" pitchFamily="34" charset="-120"/>
                <a:cs typeface="Times New Roman" panose="02020603050405020304" pitchFamily="18" charset="0"/>
              </a:rPr>
              <a:t>Buddha lived and preached in UP,  there are a lot of Buddhists pilgrimage sites. Meanwhile, the renowned mosques draw Muslim pilgrimage as well.</a:t>
            </a:r>
            <a:endParaRPr lang="en-MY" altLang="zh-TW" sz="2400" b="1" dirty="0">
              <a:solidFill>
                <a:schemeClr val="bg1"/>
              </a:solidFill>
              <a:effectLst/>
              <a:ea typeface="Microsoft JhengHei" panose="020B0604030504040204" pitchFamily="34" charset="-120"/>
              <a:cs typeface="Times New Roman" panose="02020603050405020304" pitchFamily="18" charset="0"/>
            </a:endParaRPr>
          </a:p>
          <a:p>
            <a:pPr marL="274320" marR="0" indent="-274320">
              <a:spcBef>
                <a:spcPts val="600"/>
              </a:spcBef>
              <a:spcAft>
                <a:spcPts val="0"/>
              </a:spcAft>
              <a:buFont typeface="Arial" panose="020B0604020202020204" pitchFamily="34" charset="0"/>
              <a:buChar char="•"/>
            </a:pPr>
            <a:r>
              <a:rPr lang="en-US" altLang="zh-TW" sz="2400" b="1" dirty="0">
                <a:solidFill>
                  <a:schemeClr val="bg1"/>
                </a:solidFill>
                <a:ea typeface="Microsoft JhengHei" panose="020B0604030504040204" pitchFamily="34" charset="-120"/>
                <a:cs typeface="Times New Roman" panose="02020603050405020304" pitchFamily="18" charset="0"/>
              </a:rPr>
              <a:t>UP is the home of several rapidly growing church planting movements. Most Christians are from the Dalit community.</a:t>
            </a:r>
            <a:endParaRPr lang="en-MY" sz="2400" b="1" dirty="0">
              <a:solidFill>
                <a:schemeClr val="bg1"/>
              </a:solidFill>
              <a:effectLst/>
              <a:ea typeface="Microsoft JhengHei" panose="020B0604030504040204" pitchFamily="34" charset="-120"/>
              <a:cs typeface="Times New Roman" panose="02020603050405020304" pitchFamily="18" charset="0"/>
            </a:endParaRPr>
          </a:p>
        </p:txBody>
      </p:sp>
      <p:pic>
        <p:nvPicPr>
          <p:cNvPr id="2050" name="Picture 2" descr="北方邦在印度的位置">
            <a:extLst>
              <a:ext uri="{FF2B5EF4-FFF2-40B4-BE49-F238E27FC236}">
                <a16:creationId xmlns:a16="http://schemas.microsoft.com/office/drawing/2014/main" id="{E002062B-E6F2-4B1F-9C3F-1DC81E7B3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533775"/>
            <a:ext cx="2381250"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954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748ED-4DBC-4836-BE12-1776A2A01226}"/>
              </a:ext>
            </a:extLst>
          </p:cNvPr>
          <p:cNvPicPr>
            <a:picLocks noChangeAspect="1"/>
          </p:cNvPicPr>
          <p:nvPr/>
        </p:nvPicPr>
        <p:blipFill rotWithShape="1">
          <a:blip r:embed="rId3">
            <a:extLst>
              <a:ext uri="{28A0092B-C50C-407E-A947-70E740481C1C}">
                <a14:useLocalDpi xmlns:a14="http://schemas.microsoft.com/office/drawing/2010/main" val="0"/>
              </a:ext>
            </a:extLst>
          </a:blip>
          <a:srcRect l="7672" t="10185" r="7672" b="6482"/>
          <a:stretch/>
        </p:blipFill>
        <p:spPr>
          <a:xfrm>
            <a:off x="0" y="0"/>
            <a:ext cx="12203151" cy="685800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1" y="838199"/>
            <a:ext cx="12203150" cy="4953001"/>
          </a:xfrm>
          <a:prstGeom prst="rect">
            <a:avLst/>
          </a:prstGeom>
          <a:solidFill>
            <a:srgbClr val="A8008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1143000" y="1066800"/>
            <a:ext cx="10137155" cy="4616648"/>
          </a:xfrm>
          <a:prstGeom prst="rect">
            <a:avLst/>
          </a:prstGeom>
          <a:noFill/>
        </p:spPr>
        <p:txBody>
          <a:bodyPr wrap="square">
            <a:spAutoFit/>
          </a:bodyPr>
          <a:lstStyle/>
          <a:p>
            <a:pPr algn="ctr">
              <a:spcBef>
                <a:spcPts val="1200"/>
              </a:spcBef>
            </a:pPr>
            <a:r>
              <a:rPr lang="en-US" altLang="zh-TW" sz="2400" b="1" dirty="0">
                <a:solidFill>
                  <a:schemeClr val="bg1"/>
                </a:solidFill>
                <a:effectLst/>
                <a:ea typeface="Microsoft JhengHei" panose="020B0604030504040204" pitchFamily="34" charset="-120"/>
                <a:cs typeface="Times New Roman" panose="02020603050405020304" pitchFamily="18" charset="0"/>
              </a:rPr>
              <a:t>Dear Heavenly Father, </a:t>
            </a:r>
            <a:r>
              <a:rPr lang="en-US" altLang="zh-TW" sz="2400" b="1" dirty="0">
                <a:solidFill>
                  <a:schemeClr val="bg1"/>
                </a:solidFill>
                <a:ea typeface="Microsoft JhengHei" panose="020B0604030504040204" pitchFamily="34" charset="-120"/>
                <a:cs typeface="Times New Roman" panose="02020603050405020304" pitchFamily="18" charset="0"/>
              </a:rPr>
              <a:t>although</a:t>
            </a:r>
            <a:r>
              <a:rPr lang="en-US" altLang="zh-TW" sz="2400" b="1" dirty="0">
                <a:solidFill>
                  <a:schemeClr val="bg1"/>
                </a:solidFill>
                <a:effectLst/>
                <a:ea typeface="Microsoft JhengHei" panose="020B0604030504040204" pitchFamily="34" charset="-120"/>
                <a:cs typeface="Times New Roman" panose="02020603050405020304" pitchFamily="18" charset="0"/>
              </a:rPr>
              <a:t> the churches </a:t>
            </a:r>
            <a:r>
              <a:rPr lang="en-US" altLang="zh-TW" sz="2400" b="1" dirty="0">
                <a:solidFill>
                  <a:schemeClr val="bg1"/>
                </a:solidFill>
                <a:ea typeface="Microsoft JhengHei" panose="020B0604030504040204" pitchFamily="34" charset="-120"/>
                <a:cs typeface="Times New Roman" panose="02020603050405020304" pitchFamily="18" charset="0"/>
              </a:rPr>
              <a:t>in </a:t>
            </a:r>
            <a:r>
              <a:rPr lang="en-US" altLang="zh-TW" sz="2400" b="1" dirty="0">
                <a:solidFill>
                  <a:schemeClr val="bg1"/>
                </a:solidFill>
                <a:effectLst/>
                <a:ea typeface="Microsoft JhengHei" panose="020B0604030504040204" pitchFamily="34" charset="-120"/>
                <a:cs typeface="Times New Roman" panose="02020603050405020304" pitchFamily="18" charset="0"/>
              </a:rPr>
              <a:t>UP are growing rapidly, hundreds of millions of people are still living in the bondage of idolatry and the power of the dark force. Many places still do not have a church nearby. </a:t>
            </a:r>
          </a:p>
          <a:p>
            <a:pPr algn="ctr">
              <a:spcBef>
                <a:spcPts val="1200"/>
              </a:spcBef>
            </a:pPr>
            <a:r>
              <a:rPr lang="en-US" altLang="zh-TW" sz="2400" b="1" dirty="0">
                <a:solidFill>
                  <a:schemeClr val="bg1"/>
                </a:solidFill>
                <a:ea typeface="Microsoft JhengHei" panose="020B0604030504040204" pitchFamily="34" charset="-120"/>
                <a:cs typeface="Times New Roman" panose="02020603050405020304" pitchFamily="18" charset="0"/>
              </a:rPr>
              <a:t>Believers also encounter threats and intimidation that pressure them to convert from their belief. </a:t>
            </a:r>
            <a:br>
              <a:rPr lang="en-MY" altLang="zh-TW" sz="2400" b="1" dirty="0">
                <a:solidFill>
                  <a:schemeClr val="bg1"/>
                </a:solidFill>
                <a:effectLst/>
                <a:ea typeface="Microsoft JhengHei" panose="020B0604030504040204" pitchFamily="34" charset="-120"/>
                <a:cs typeface="Times New Roman" panose="02020603050405020304" pitchFamily="18" charset="0"/>
              </a:rPr>
            </a:br>
            <a:r>
              <a:rPr lang="en-MY" altLang="zh-TW" sz="2400" b="1" dirty="0">
                <a:solidFill>
                  <a:schemeClr val="bg1"/>
                </a:solidFill>
                <a:effectLst/>
                <a:ea typeface="Microsoft JhengHei" panose="020B0604030504040204" pitchFamily="34" charset="-120"/>
                <a:cs typeface="Times New Roman" panose="02020603050405020304" pitchFamily="18" charset="0"/>
              </a:rPr>
              <a:t>Dear Lord, please send your laborers to preach the gospel with heavenly ability and wisdom. </a:t>
            </a:r>
            <a:br>
              <a:rPr lang="en-MY" altLang="zh-TW" sz="2400" b="1" dirty="0">
                <a:solidFill>
                  <a:schemeClr val="bg1"/>
                </a:solidFill>
                <a:effectLst/>
                <a:ea typeface="Microsoft JhengHei" panose="020B0604030504040204" pitchFamily="34" charset="-120"/>
                <a:cs typeface="Times New Roman" panose="02020603050405020304" pitchFamily="18" charset="0"/>
              </a:rPr>
            </a:br>
            <a:r>
              <a:rPr lang="en-MY" altLang="zh-TW" sz="2400" b="1" dirty="0">
                <a:solidFill>
                  <a:schemeClr val="bg1"/>
                </a:solidFill>
                <a:effectLst/>
                <a:ea typeface="Microsoft JhengHei" panose="020B0604030504040204" pitchFamily="34" charset="-120"/>
                <a:cs typeface="Times New Roman" panose="02020603050405020304" pitchFamily="18" charset="0"/>
              </a:rPr>
              <a:t>Please give the believers courage and love to live as testimony for Christ. </a:t>
            </a:r>
            <a:endParaRPr lang="en-US" altLang="zh-TW" sz="2400" b="1" dirty="0">
              <a:solidFill>
                <a:schemeClr val="bg1"/>
              </a:solidFill>
              <a:effectLst/>
              <a:ea typeface="Microsoft JhengHei" panose="020B0604030504040204" pitchFamily="34" charset="-120"/>
              <a:cs typeface="Times New Roman" panose="02020603050405020304" pitchFamily="18" charset="0"/>
            </a:endParaRPr>
          </a:p>
          <a:p>
            <a:pPr algn="ctr">
              <a:spcBef>
                <a:spcPts val="1200"/>
              </a:spcBef>
            </a:pPr>
            <a:r>
              <a:rPr lang="en-US" altLang="zh-TW" sz="2400" b="1" dirty="0">
                <a:solidFill>
                  <a:schemeClr val="bg1"/>
                </a:solidFill>
                <a:ea typeface="Microsoft JhengHei" panose="020B0604030504040204" pitchFamily="34" charset="-120"/>
                <a:cs typeface="Times New Roman" panose="02020603050405020304" pitchFamily="18" charset="0"/>
              </a:rPr>
              <a:t>May the Lord have mercy on the well-off, high caste communities that they will humble themselves to turn to Christ.</a:t>
            </a:r>
          </a:p>
          <a:p>
            <a:pPr algn="ctr">
              <a:spcBef>
                <a:spcPts val="1200"/>
              </a:spcBef>
            </a:pPr>
            <a:r>
              <a:rPr lang="en-US" altLang="zh-TW" sz="2400" b="1" dirty="0">
                <a:solidFill>
                  <a:schemeClr val="bg1"/>
                </a:solidFill>
                <a:ea typeface="Microsoft JhengHei" panose="020B0604030504040204" pitchFamily="34" charset="-120"/>
                <a:cs typeface="Times New Roman" panose="02020603050405020304" pitchFamily="18" charset="0"/>
              </a:rPr>
              <a:t>In the name of Jesus Christ, Amen!</a:t>
            </a:r>
            <a:endParaRPr lang="en-MY" sz="2400" b="1" dirty="0">
              <a:solidFill>
                <a:schemeClr val="bg1"/>
              </a:solidFill>
              <a:effectLst/>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263618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E5F2E-4618-41E9-9728-5FBAF2CF4302}"/>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34165E0-F627-4B5E-81F5-2411B2DAEDB0}"/>
              </a:ext>
            </a:extLst>
          </p:cNvPr>
          <p:cNvSpPr/>
          <p:nvPr/>
        </p:nvSpPr>
        <p:spPr>
          <a:xfrm>
            <a:off x="0" y="0"/>
            <a:ext cx="12192000" cy="7010400"/>
          </a:xfrm>
          <a:prstGeom prst="rect">
            <a:avLst/>
          </a:prstGeom>
          <a:gradFill>
            <a:gsLst>
              <a:gs pos="23171">
                <a:srgbClr val="0070C0">
                  <a:alpha val="75000"/>
                </a:srgbClr>
              </a:gs>
              <a:gs pos="100000">
                <a:srgbClr val="0070C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b="1" dirty="0">
                <a:solidFill>
                  <a:srgbClr val="0070C0"/>
                </a:solidFill>
              </a:rPr>
              <a:t>{</a:t>
            </a:r>
          </a:p>
        </p:txBody>
      </p:sp>
      <p:sp>
        <p:nvSpPr>
          <p:cNvPr id="12" name="TextBox 11">
            <a:extLst>
              <a:ext uri="{FF2B5EF4-FFF2-40B4-BE49-F238E27FC236}">
                <a16:creationId xmlns:a16="http://schemas.microsoft.com/office/drawing/2014/main" id="{F0795083-B61B-4305-A6DD-398151CFBF2C}"/>
              </a:ext>
            </a:extLst>
          </p:cNvPr>
          <p:cNvSpPr txBox="1"/>
          <p:nvPr/>
        </p:nvSpPr>
        <p:spPr>
          <a:xfrm>
            <a:off x="533400" y="457200"/>
            <a:ext cx="6629400" cy="707886"/>
          </a:xfrm>
          <a:prstGeom prst="rect">
            <a:avLst/>
          </a:prstGeom>
          <a:noFill/>
        </p:spPr>
        <p:txBody>
          <a:bodyPr wrap="square">
            <a:spAutoFit/>
          </a:bodyPr>
          <a:lstStyle/>
          <a:p>
            <a:r>
              <a:rPr lang="en-US" altLang="zh-TW" sz="4000" b="1" dirty="0">
                <a:solidFill>
                  <a:schemeClr val="bg1"/>
                </a:solidFill>
                <a:effectLst/>
                <a:ea typeface="Microsoft JhengHei" panose="020B0604030504040204" pitchFamily="34" charset="-120"/>
                <a:cs typeface="Times New Roman" panose="02020603050405020304" pitchFamily="18" charset="0"/>
              </a:rPr>
              <a:t>Guangxi Province, China</a:t>
            </a:r>
            <a:endParaRPr lang="en-US" sz="4000" dirty="0">
              <a:solidFill>
                <a:schemeClr val="bg1"/>
              </a:solidFill>
              <a:ea typeface="Microsoft JhengHei" panose="020B0604030504040204" pitchFamily="34" charset="-120"/>
            </a:endParaRPr>
          </a:p>
        </p:txBody>
      </p:sp>
      <p:pic>
        <p:nvPicPr>
          <p:cNvPr id="5" name="Picture 4">
            <a:extLst>
              <a:ext uri="{FF2B5EF4-FFF2-40B4-BE49-F238E27FC236}">
                <a16:creationId xmlns:a16="http://schemas.microsoft.com/office/drawing/2014/main" id="{7B3893C1-59E6-416A-9337-DFDDC4DC7A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96600" y="371920"/>
            <a:ext cx="924478" cy="923480"/>
          </a:xfrm>
          <a:prstGeom prst="rect">
            <a:avLst/>
          </a:prstGeom>
        </p:spPr>
      </p:pic>
      <p:pic>
        <p:nvPicPr>
          <p:cNvPr id="3074" name="Picture 2" descr="廣西省(中華民國) - 维基百科，自由的百科全书">
            <a:extLst>
              <a:ext uri="{FF2B5EF4-FFF2-40B4-BE49-F238E27FC236}">
                <a16:creationId xmlns:a16="http://schemas.microsoft.com/office/drawing/2014/main" id="{FE9A1EF7-2515-43B8-8AA4-6CC4528B23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3706" y="503522"/>
            <a:ext cx="3702897" cy="29254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15D363-5D0A-4B96-9D98-66D10AC73896}"/>
              </a:ext>
            </a:extLst>
          </p:cNvPr>
          <p:cNvSpPr txBox="1"/>
          <p:nvPr/>
        </p:nvSpPr>
        <p:spPr>
          <a:xfrm>
            <a:off x="381000" y="3733800"/>
            <a:ext cx="11201400" cy="2364173"/>
          </a:xfrm>
          <a:prstGeom prst="rect">
            <a:avLst/>
          </a:prstGeom>
          <a:noFill/>
        </p:spPr>
        <p:txBody>
          <a:bodyPr wrap="square">
            <a:spAutoFit/>
          </a:bodyPr>
          <a:lstStyle/>
          <a:p>
            <a:pPr marL="274320" marR="0" indent="-274320">
              <a:spcBef>
                <a:spcPts val="1200"/>
              </a:spcBef>
              <a:spcAft>
                <a:spcPts val="0"/>
              </a:spcAft>
              <a:buFont typeface="Arial" panose="020B0604020202020204" pitchFamily="34" charset="0"/>
              <a:buChar char="•"/>
            </a:pPr>
            <a:r>
              <a:rPr lang="en-US" altLang="zh-TW" sz="2800" b="1" dirty="0">
                <a:solidFill>
                  <a:schemeClr val="bg1"/>
                </a:solidFill>
                <a:ea typeface="Microsoft JhengHei" panose="020B0604030504040204" pitchFamily="34" charset="-120"/>
                <a:cs typeface="Times New Roman" panose="02020603050405020304" pitchFamily="18" charset="0"/>
              </a:rPr>
              <a:t>Homeland to various ethnic minorities from </a:t>
            </a:r>
            <a:r>
              <a:rPr lang="en-US" altLang="zh-TW" sz="2800" b="1" dirty="0">
                <a:solidFill>
                  <a:schemeClr val="bg1"/>
                </a:solidFill>
                <a:effectLst/>
                <a:ea typeface="Microsoft JhengHei" panose="020B0604030504040204" pitchFamily="34" charset="-120"/>
                <a:cs typeface="Times New Roman" panose="02020603050405020304" pitchFamily="18" charset="0"/>
              </a:rPr>
              <a:t>12 aboriginal tribes</a:t>
            </a:r>
            <a:r>
              <a:rPr lang="en-US" altLang="zh-TW" sz="2800" b="1" dirty="0">
                <a:solidFill>
                  <a:schemeClr val="bg1"/>
                </a:solidFill>
                <a:ea typeface="Microsoft JhengHei" panose="020B0604030504040204" pitchFamily="34" charset="-120"/>
                <a:cs typeface="Times New Roman" panose="02020603050405020304" pitchFamily="18" charset="0"/>
              </a:rPr>
              <a:t>.</a:t>
            </a:r>
            <a:endParaRPr lang="en-US" altLang="zh-TW" sz="2800" b="1" dirty="0">
              <a:solidFill>
                <a:schemeClr val="bg1"/>
              </a:solidFill>
              <a:effectLst/>
              <a:ea typeface="Microsoft JhengHei" panose="020B0604030504040204" pitchFamily="34" charset="-120"/>
              <a:cs typeface="Times New Roman" panose="02020603050405020304" pitchFamily="18" charset="0"/>
            </a:endParaRPr>
          </a:p>
          <a:p>
            <a:pPr marL="274320" marR="0" indent="-274320">
              <a:spcBef>
                <a:spcPts val="1200"/>
              </a:spcBef>
              <a:spcAft>
                <a:spcPts val="0"/>
              </a:spcAft>
              <a:buFont typeface="Arial" panose="020B0604020202020204" pitchFamily="34" charset="0"/>
              <a:buChar char="•"/>
            </a:pPr>
            <a:r>
              <a:rPr lang="en-US" altLang="zh-TW" sz="2800" b="1" dirty="0">
                <a:solidFill>
                  <a:schemeClr val="bg1"/>
                </a:solidFill>
                <a:effectLst/>
                <a:ea typeface="Microsoft JhengHei" panose="020B0604030504040204" pitchFamily="34" charset="-120"/>
                <a:cs typeface="Times New Roman" panose="02020603050405020304" pitchFamily="18" charset="0"/>
              </a:rPr>
              <a:t>The Gospel first reached th</a:t>
            </a:r>
            <a:r>
              <a:rPr lang="en-US" altLang="zh-TW" sz="2800" b="1" dirty="0">
                <a:solidFill>
                  <a:schemeClr val="bg1"/>
                </a:solidFill>
                <a:ea typeface="Microsoft JhengHei" panose="020B0604030504040204" pitchFamily="34" charset="-120"/>
                <a:cs typeface="Times New Roman" panose="02020603050405020304" pitchFamily="18" charset="0"/>
              </a:rPr>
              <a:t>e area through  Southern Baptist missionaries. </a:t>
            </a:r>
            <a:endParaRPr lang="en-MY" altLang="zh-TW" sz="2800" b="1" dirty="0">
              <a:solidFill>
                <a:schemeClr val="bg1"/>
              </a:solidFill>
              <a:ea typeface="Microsoft JhengHei" panose="020B0604030504040204" pitchFamily="34" charset="-120"/>
              <a:cs typeface="Times New Roman" panose="02020603050405020304" pitchFamily="18" charset="0"/>
            </a:endParaRPr>
          </a:p>
          <a:p>
            <a:pPr marL="274320" marR="0" indent="-274320">
              <a:spcBef>
                <a:spcPts val="1200"/>
              </a:spcBef>
              <a:spcAft>
                <a:spcPts val="0"/>
              </a:spcAft>
              <a:buFont typeface="Arial" panose="020B0604020202020204" pitchFamily="34" charset="0"/>
              <a:buChar char="•"/>
            </a:pPr>
            <a:r>
              <a:rPr lang="en-MY" altLang="zh-TW" sz="2800" b="1" dirty="0">
                <a:solidFill>
                  <a:schemeClr val="bg1"/>
                </a:solidFill>
                <a:effectLst/>
                <a:ea typeface="Microsoft JhengHei" panose="020B0604030504040204" pitchFamily="34" charset="-120"/>
                <a:cs typeface="Times New Roman" panose="02020603050405020304" pitchFamily="18" charset="0"/>
              </a:rPr>
              <a:t>Prayer </a:t>
            </a:r>
            <a:r>
              <a:rPr lang="en-MY" altLang="zh-TW" sz="2800" b="1" dirty="0">
                <a:solidFill>
                  <a:schemeClr val="bg1"/>
                </a:solidFill>
                <a:ea typeface="Microsoft JhengHei" panose="020B0604030504040204" pitchFamily="34" charset="-120"/>
                <a:cs typeface="Times New Roman" panose="02020603050405020304" pitchFamily="18" charset="0"/>
              </a:rPr>
              <a:t>target</a:t>
            </a:r>
            <a:r>
              <a:rPr lang="zh-CN" altLang="en-US" sz="2800" b="1" dirty="0">
                <a:solidFill>
                  <a:schemeClr val="bg1"/>
                </a:solidFill>
                <a:effectLst/>
                <a:ea typeface="Microsoft JhengHei" panose="020B0604030504040204" pitchFamily="34" charset="-120"/>
                <a:cs typeface="Times New Roman" panose="02020603050405020304" pitchFamily="18" charset="0"/>
              </a:rPr>
              <a:t>：</a:t>
            </a:r>
            <a:r>
              <a:rPr lang="en-US" altLang="zh-TW" sz="2800" b="1" dirty="0">
                <a:solidFill>
                  <a:schemeClr val="bg1"/>
                </a:solidFill>
                <a:effectLst/>
                <a:ea typeface="Microsoft JhengHei" panose="020B0604030504040204" pitchFamily="34" charset="-120"/>
                <a:cs typeface="Times New Roman" panose="02020603050405020304" pitchFamily="18" charset="0"/>
              </a:rPr>
              <a:t>7,000 </a:t>
            </a:r>
            <a:r>
              <a:rPr lang="en-US" sz="2800" b="1" dirty="0">
                <a:solidFill>
                  <a:schemeClr val="bg1"/>
                </a:solidFill>
                <a:effectLst/>
                <a:ea typeface="PMingLiU" panose="02020500000000000000" pitchFamily="18" charset="-120"/>
                <a:cs typeface="Times New Roman" panose="02020603050405020304" pitchFamily="18" charset="0"/>
              </a:rPr>
              <a:t>Yi people in northern Guangxi.</a:t>
            </a:r>
            <a:endParaRPr lang="en-US" sz="2800" b="1" dirty="0">
              <a:solidFill>
                <a:schemeClr val="bg1"/>
              </a:solidFill>
              <a:effectLst/>
              <a:ea typeface="Microsoft JhengHei" panose="020B0604030504040204" pitchFamily="34" charset="-120"/>
              <a:cs typeface="Times New Roman" panose="02020603050405020304" pitchFamily="18" charset="0"/>
            </a:endParaRPr>
          </a:p>
          <a:p>
            <a:pPr marL="274320">
              <a:lnSpc>
                <a:spcPct val="107000"/>
              </a:lnSpc>
              <a:spcBef>
                <a:spcPts val="1800"/>
              </a:spcBef>
            </a:pPr>
            <a:r>
              <a:rPr lang="en-US" sz="2800" b="1" dirty="0">
                <a:solidFill>
                  <a:schemeClr val="bg1"/>
                </a:solidFill>
                <a:effectLst/>
                <a:ea typeface="Microsoft JhengHei" panose="020B0604030504040204" pitchFamily="34" charset="-120"/>
                <a:cs typeface="Times New Roman" panose="02020603050405020304" pitchFamily="18" charset="0"/>
              </a:rPr>
              <a:t>There is hardly a Christian among the 19 Yi villages.</a:t>
            </a:r>
            <a:endParaRPr lang="en-MY" sz="2800" b="1" dirty="0">
              <a:solidFill>
                <a:schemeClr val="bg1"/>
              </a:solidFill>
              <a:effectLst/>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056120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748ED-4DBC-4836-BE12-1776A2A01226}"/>
              </a:ext>
            </a:extLst>
          </p:cNvPr>
          <p:cNvPicPr>
            <a:picLocks noChangeAspect="1"/>
          </p:cNvPicPr>
          <p:nvPr/>
        </p:nvPicPr>
        <p:blipFill rotWithShape="1">
          <a:blip r:embed="rId3">
            <a:extLst>
              <a:ext uri="{28A0092B-C50C-407E-A947-70E740481C1C}">
                <a14:useLocalDpi xmlns:a14="http://schemas.microsoft.com/office/drawing/2010/main" val="0"/>
              </a:ext>
            </a:extLst>
          </a:blip>
          <a:srcRect t="23615" r="17073" b="6543"/>
          <a:stretch/>
        </p:blipFill>
        <p:spPr>
          <a:xfrm>
            <a:off x="-22302" y="-76200"/>
            <a:ext cx="12214301" cy="685800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0" y="457200"/>
            <a:ext cx="12214301" cy="5943600"/>
          </a:xfrm>
          <a:prstGeom prst="rect">
            <a:avLst/>
          </a:prstGeom>
          <a:solidFill>
            <a:srgbClr val="0070C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696950" y="720566"/>
            <a:ext cx="10820399" cy="5416868"/>
          </a:xfrm>
          <a:prstGeom prst="rect">
            <a:avLst/>
          </a:prstGeom>
          <a:noFill/>
        </p:spPr>
        <p:txBody>
          <a:bodyPr wrap="square">
            <a:spAutoFit/>
          </a:bodyPr>
          <a:lstStyle/>
          <a:p>
            <a:pPr algn="ctr">
              <a:spcBef>
                <a:spcPts val="600"/>
              </a:spcBef>
            </a:pPr>
            <a:r>
              <a:rPr lang="en-US" altLang="zh-TW" sz="2800" b="1" dirty="0">
                <a:solidFill>
                  <a:schemeClr val="bg1"/>
                </a:solidFill>
                <a:effectLst/>
                <a:ea typeface="Microsoft JhengHei" panose="020B0604030504040204" pitchFamily="34" charset="-120"/>
                <a:cs typeface="Times New Roman" panose="02020603050405020304" pitchFamily="18" charset="0"/>
              </a:rPr>
              <a:t>Dear Heavenly Father, we pray that the Yi people will experience </a:t>
            </a:r>
            <a:r>
              <a:rPr lang="en-US" altLang="zh-TW" sz="2800" b="1" dirty="0">
                <a:solidFill>
                  <a:schemeClr val="bg1"/>
                </a:solidFill>
                <a:ea typeface="Microsoft JhengHei" panose="020B0604030504040204" pitchFamily="34" charset="-120"/>
                <a:cs typeface="Times New Roman" panose="02020603050405020304" pitchFamily="18" charset="0"/>
              </a:rPr>
              <a:t>a great spiritual breakthrough, </a:t>
            </a:r>
            <a:r>
              <a:rPr lang="en-MY" altLang="zh-TW" sz="2800" b="1" dirty="0">
                <a:solidFill>
                  <a:schemeClr val="bg1"/>
                </a:solidFill>
                <a:ea typeface="Microsoft JhengHei" panose="020B0604030504040204" pitchFamily="34" charset="-120"/>
                <a:cs typeface="Times New Roman" panose="02020603050405020304" pitchFamily="18" charset="0"/>
              </a:rPr>
              <a:t>and that the iron wall that have blocked the Gospel for thousands of years will collapse.</a:t>
            </a:r>
            <a:br>
              <a:rPr lang="en-MY" altLang="zh-TW" sz="2800" b="1" dirty="0">
                <a:solidFill>
                  <a:schemeClr val="bg1"/>
                </a:solidFill>
                <a:effectLst/>
                <a:ea typeface="Microsoft JhengHei" panose="020B0604030504040204" pitchFamily="34" charset="-120"/>
                <a:cs typeface="Times New Roman" panose="02020603050405020304" pitchFamily="18" charset="0"/>
              </a:rPr>
            </a:br>
            <a:r>
              <a:rPr lang="en-MY" altLang="zh-TW" sz="2800" b="1" dirty="0">
                <a:solidFill>
                  <a:schemeClr val="bg1"/>
                </a:solidFill>
                <a:ea typeface="Microsoft JhengHei" panose="020B0604030504040204" pitchFamily="34" charset="-120"/>
                <a:cs typeface="Times New Roman" panose="02020603050405020304" pitchFamily="18" charset="0"/>
              </a:rPr>
              <a:t>The truth will destroy the lies and idolatry that Satan has spread throughout the ages and generations, so that the Yi people can taste the goodness of the Lord's grace.</a:t>
            </a:r>
          </a:p>
          <a:p>
            <a:pPr algn="ctr">
              <a:spcBef>
                <a:spcPts val="600"/>
              </a:spcBef>
            </a:pPr>
            <a:r>
              <a:rPr lang="en-MY" altLang="zh-TW" sz="2800" b="1" dirty="0">
                <a:solidFill>
                  <a:schemeClr val="bg1"/>
                </a:solidFill>
                <a:effectLst/>
                <a:ea typeface="Microsoft JhengHei" panose="020B0604030504040204" pitchFamily="34" charset="-120"/>
                <a:cs typeface="Times New Roman" panose="02020603050405020304" pitchFamily="18" charset="0"/>
              </a:rPr>
              <a:t>Please equip and send missionaries </a:t>
            </a:r>
            <a:r>
              <a:rPr lang="en-MY" altLang="zh-TW" sz="2800" b="1" dirty="0">
                <a:solidFill>
                  <a:schemeClr val="bg1"/>
                </a:solidFill>
                <a:ea typeface="Microsoft JhengHei" panose="020B0604030504040204" pitchFamily="34" charset="-120"/>
                <a:cs typeface="Times New Roman" panose="02020603050405020304" pitchFamily="18" charset="0"/>
              </a:rPr>
              <a:t>and Christian </a:t>
            </a:r>
            <a:r>
              <a:rPr lang="en-MY" altLang="zh-TW" sz="2800" b="1" dirty="0">
                <a:solidFill>
                  <a:schemeClr val="bg1"/>
                </a:solidFill>
                <a:effectLst/>
                <a:ea typeface="Microsoft JhengHei" panose="020B0604030504040204" pitchFamily="34" charset="-120"/>
                <a:cs typeface="Times New Roman" panose="02020603050405020304" pitchFamily="18" charset="0"/>
              </a:rPr>
              <a:t>professionals who feels the burden to se</a:t>
            </a:r>
            <a:r>
              <a:rPr lang="en-MY" altLang="zh-TW" sz="2800" b="1" dirty="0">
                <a:solidFill>
                  <a:schemeClr val="bg1"/>
                </a:solidFill>
                <a:ea typeface="Microsoft JhengHei" panose="020B0604030504040204" pitchFamily="34" charset="-120"/>
                <a:cs typeface="Times New Roman" panose="02020603050405020304" pitchFamily="18" charset="0"/>
              </a:rPr>
              <a:t>rve the Yi people to the 19 Yi villages, assisting the production and delivery of Gospel resources in the Yi language</a:t>
            </a:r>
            <a:r>
              <a:rPr lang="en-US" altLang="zh-TW" sz="2800" b="1" dirty="0">
                <a:solidFill>
                  <a:schemeClr val="bg1"/>
                </a:solidFill>
                <a:effectLst/>
                <a:ea typeface="Microsoft JhengHei" panose="020B0604030504040204" pitchFamily="34" charset="-120"/>
                <a:cs typeface="Times New Roman" panose="02020603050405020304" pitchFamily="18" charset="0"/>
              </a:rPr>
              <a:t>.</a:t>
            </a:r>
            <a:endParaRPr lang="en-MY" altLang="zh-TW" sz="2800" b="1" dirty="0">
              <a:solidFill>
                <a:schemeClr val="bg1"/>
              </a:solidFill>
              <a:effectLst/>
              <a:ea typeface="Microsoft JhengHei" panose="020B0604030504040204" pitchFamily="34" charset="-120"/>
              <a:cs typeface="Times New Roman" panose="02020603050405020304" pitchFamily="18" charset="0"/>
            </a:endParaRPr>
          </a:p>
          <a:p>
            <a:pPr marL="0" marR="0" algn="ctr">
              <a:spcBef>
                <a:spcPts val="600"/>
              </a:spcBef>
              <a:spcAft>
                <a:spcPts val="0"/>
              </a:spcAft>
            </a:pPr>
            <a:r>
              <a:rPr lang="en-US" altLang="zh-TW" sz="2800" b="1" dirty="0">
                <a:solidFill>
                  <a:schemeClr val="bg1"/>
                </a:solidFill>
                <a:effectLst/>
                <a:ea typeface="Microsoft JhengHei" panose="020B0604030504040204" pitchFamily="34" charset="-120"/>
                <a:cs typeface="Times New Roman" panose="02020603050405020304" pitchFamily="18" charset="0"/>
              </a:rPr>
              <a:t>We pray together for the first fruits of the Gospel in the Yi people to come soon. May the Holy Spirit transform the Yi community.</a:t>
            </a:r>
            <a:br>
              <a:rPr lang="en-MY" altLang="zh-TW" sz="2800" b="1" dirty="0">
                <a:solidFill>
                  <a:schemeClr val="bg1"/>
                </a:solidFill>
                <a:effectLst/>
                <a:ea typeface="Microsoft JhengHei" panose="020B0604030504040204" pitchFamily="34" charset="-120"/>
                <a:cs typeface="Times New Roman" panose="02020603050405020304" pitchFamily="18" charset="0"/>
              </a:rPr>
            </a:br>
            <a:r>
              <a:rPr lang="en-MY" altLang="zh-TW" sz="2800" b="1" dirty="0">
                <a:solidFill>
                  <a:schemeClr val="bg1"/>
                </a:solidFill>
                <a:effectLst/>
                <a:ea typeface="Microsoft JhengHei" panose="020B0604030504040204" pitchFamily="34" charset="-120"/>
                <a:cs typeface="Times New Roman" panose="02020603050405020304" pitchFamily="18" charset="0"/>
              </a:rPr>
              <a:t>We pray in the name of Jesus Christ, Amen!</a:t>
            </a:r>
            <a:endParaRPr lang="en-MY" sz="2800" b="1" dirty="0">
              <a:solidFill>
                <a:schemeClr val="bg1"/>
              </a:solidFill>
              <a:effectLst/>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666561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E5F2E-4618-41E9-9728-5FBAF2CF4302}"/>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34165E0-F627-4B5E-81F5-2411B2DAEDB0}"/>
              </a:ext>
            </a:extLst>
          </p:cNvPr>
          <p:cNvSpPr/>
          <p:nvPr/>
        </p:nvSpPr>
        <p:spPr>
          <a:xfrm>
            <a:off x="0" y="0"/>
            <a:ext cx="12192000" cy="6934200"/>
          </a:xfrm>
          <a:prstGeom prst="rect">
            <a:avLst/>
          </a:prstGeom>
          <a:gradFill>
            <a:gsLst>
              <a:gs pos="35366">
                <a:schemeClr val="accent6">
                  <a:lumMod val="50000"/>
                  <a:alpha val="87000"/>
                </a:schemeClr>
              </a:gs>
              <a:gs pos="100000">
                <a:schemeClr val="accent6">
                  <a:lumMod val="50000"/>
                  <a:alpha val="46000"/>
                </a:schemeClr>
              </a:gs>
            </a:gsLst>
            <a:lin ang="5400000" scaled="1"/>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solidFill>
                  <a:srgbClr val="0070C0"/>
                </a:solidFill>
              </a:rPr>
              <a:t>{</a:t>
            </a:r>
          </a:p>
        </p:txBody>
      </p:sp>
      <p:sp>
        <p:nvSpPr>
          <p:cNvPr id="12" name="TextBox 11">
            <a:extLst>
              <a:ext uri="{FF2B5EF4-FFF2-40B4-BE49-F238E27FC236}">
                <a16:creationId xmlns:a16="http://schemas.microsoft.com/office/drawing/2014/main" id="{F0795083-B61B-4305-A6DD-398151CFBF2C}"/>
              </a:ext>
            </a:extLst>
          </p:cNvPr>
          <p:cNvSpPr txBox="1"/>
          <p:nvPr/>
        </p:nvSpPr>
        <p:spPr>
          <a:xfrm>
            <a:off x="370922" y="477599"/>
            <a:ext cx="8648699" cy="707886"/>
          </a:xfrm>
          <a:prstGeom prst="rect">
            <a:avLst/>
          </a:prstGeom>
          <a:noFill/>
        </p:spPr>
        <p:txBody>
          <a:bodyPr wrap="square">
            <a:spAutoFit/>
          </a:bodyPr>
          <a:lstStyle/>
          <a:p>
            <a:r>
              <a:rPr lang="en-US" altLang="zh-TW" sz="4000" b="1" dirty="0">
                <a:solidFill>
                  <a:schemeClr val="bg1"/>
                </a:solidFill>
                <a:effectLst/>
                <a:ea typeface="Microsoft JhengHei" panose="020B0604030504040204" pitchFamily="34" charset="-120"/>
                <a:cs typeface="Times New Roman" panose="02020603050405020304" pitchFamily="18" charset="0"/>
              </a:rPr>
              <a:t>Dhaka, Bangladesh</a:t>
            </a:r>
            <a:endParaRPr lang="en-US" sz="4000" dirty="0">
              <a:solidFill>
                <a:schemeClr val="bg1"/>
              </a:solidFill>
              <a:ea typeface="Microsoft JhengHei" panose="020B0604030504040204" pitchFamily="34" charset="-120"/>
            </a:endParaRPr>
          </a:p>
        </p:txBody>
      </p:sp>
      <p:pic>
        <p:nvPicPr>
          <p:cNvPr id="5" name="Picture 4">
            <a:extLst>
              <a:ext uri="{FF2B5EF4-FFF2-40B4-BE49-F238E27FC236}">
                <a16:creationId xmlns:a16="http://schemas.microsoft.com/office/drawing/2014/main" id="{7B3893C1-59E6-416A-9337-DFDDC4DC7A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96600" y="371920"/>
            <a:ext cx="924478" cy="923480"/>
          </a:xfrm>
          <a:prstGeom prst="rect">
            <a:avLst/>
          </a:prstGeom>
        </p:spPr>
      </p:pic>
      <p:sp>
        <p:nvSpPr>
          <p:cNvPr id="7" name="TextBox 6">
            <a:extLst>
              <a:ext uri="{FF2B5EF4-FFF2-40B4-BE49-F238E27FC236}">
                <a16:creationId xmlns:a16="http://schemas.microsoft.com/office/drawing/2014/main" id="{0615D363-5D0A-4B96-9D98-66D10AC73896}"/>
              </a:ext>
            </a:extLst>
          </p:cNvPr>
          <p:cNvSpPr txBox="1"/>
          <p:nvPr/>
        </p:nvSpPr>
        <p:spPr>
          <a:xfrm>
            <a:off x="370922" y="1307405"/>
            <a:ext cx="8382000" cy="5262979"/>
          </a:xfrm>
          <a:prstGeom prst="rect">
            <a:avLst/>
          </a:prstGeom>
          <a:noFill/>
        </p:spPr>
        <p:txBody>
          <a:bodyPr wrap="square">
            <a:spAutoFit/>
          </a:bodyPr>
          <a:lstStyle/>
          <a:p>
            <a:pPr marL="274320" marR="0" lvl="0" indent="-274320">
              <a:spcBef>
                <a:spcPts val="1200"/>
              </a:spcBef>
              <a:spcAft>
                <a:spcPts val="0"/>
              </a:spcAft>
              <a:buFont typeface="Arial" panose="020B0604020202020204" pitchFamily="34" charset="0"/>
              <a:buChar char="•"/>
            </a:pPr>
            <a:r>
              <a:rPr lang="en-US" altLang="zh-TW" sz="2600" b="1" dirty="0">
                <a:solidFill>
                  <a:schemeClr val="bg1"/>
                </a:solidFill>
                <a:effectLst/>
                <a:ea typeface="Microsoft JhengHei" panose="020B0604030504040204" pitchFamily="34" charset="-120"/>
                <a:cs typeface="Times New Roman" panose="02020603050405020304" pitchFamily="18" charset="0"/>
              </a:rPr>
              <a:t>The most densely populated area in the world. </a:t>
            </a:r>
          </a:p>
          <a:p>
            <a:pPr marL="274320" marR="0" lvl="0" indent="-274320">
              <a:spcBef>
                <a:spcPts val="1200"/>
              </a:spcBef>
              <a:spcAft>
                <a:spcPts val="0"/>
              </a:spcAft>
              <a:buFont typeface="Arial" panose="020B0604020202020204" pitchFamily="34" charset="0"/>
              <a:buChar char="•"/>
            </a:pPr>
            <a:r>
              <a:rPr lang="en-US" sz="2600" b="1" dirty="0">
                <a:solidFill>
                  <a:schemeClr val="bg1"/>
                </a:solidFill>
                <a:ea typeface="Microsoft JhengHei" panose="020B0604030504040204" pitchFamily="34" charset="-120"/>
                <a:cs typeface="Times New Roman" panose="02020603050405020304" pitchFamily="18" charset="0"/>
              </a:rPr>
              <a:t>Centered around textiles and pharmaceuticals.</a:t>
            </a:r>
            <a:endParaRPr lang="en-MY" sz="2600" b="1" dirty="0">
              <a:solidFill>
                <a:schemeClr val="bg1"/>
              </a:solidFill>
              <a:effectLst/>
              <a:ea typeface="Microsoft JhengHei" panose="020B0604030504040204" pitchFamily="34" charset="-120"/>
              <a:cs typeface="Times New Roman" panose="02020603050405020304" pitchFamily="18" charset="0"/>
            </a:endParaRPr>
          </a:p>
          <a:p>
            <a:pPr marL="274320" marR="0" lvl="0" indent="-274320">
              <a:spcBef>
                <a:spcPts val="1200"/>
              </a:spcBef>
              <a:spcAft>
                <a:spcPts val="0"/>
              </a:spcAft>
              <a:buFont typeface="Arial" panose="020B0604020202020204" pitchFamily="34" charset="0"/>
              <a:buChar char="•"/>
            </a:pPr>
            <a:r>
              <a:rPr lang="en-US" altLang="zh-CN" sz="2600" b="1" dirty="0">
                <a:solidFill>
                  <a:schemeClr val="bg1"/>
                </a:solidFill>
                <a:effectLst/>
                <a:ea typeface="Microsoft JhengHei" panose="020B0604030504040204" pitchFamily="34" charset="-120"/>
                <a:cs typeface="Times New Roman" panose="02020603050405020304" pitchFamily="18" charset="0"/>
              </a:rPr>
              <a:t>Situated at the lower Ganges. </a:t>
            </a:r>
            <a:r>
              <a:rPr lang="en-US" altLang="zh-CN" sz="2600" b="1" dirty="0">
                <a:solidFill>
                  <a:schemeClr val="bg1"/>
                </a:solidFill>
                <a:ea typeface="Microsoft JhengHei" panose="020B0604030504040204" pitchFamily="34" charset="-120"/>
                <a:cs typeface="Times New Roman" panose="02020603050405020304" pitchFamily="18" charset="0"/>
              </a:rPr>
              <a:t>Monsoons and rainfall from the Himalayas result in flooding to 20% of Bangladesh every year.</a:t>
            </a:r>
          </a:p>
          <a:p>
            <a:pPr marL="274320" marR="0" lvl="0" indent="-274320">
              <a:spcBef>
                <a:spcPts val="1200"/>
              </a:spcBef>
              <a:spcAft>
                <a:spcPts val="0"/>
              </a:spcAft>
              <a:buFont typeface="Arial" panose="020B0604020202020204" pitchFamily="34" charset="0"/>
              <a:buChar char="•"/>
            </a:pPr>
            <a:r>
              <a:rPr lang="en-US" altLang="zh-TW" sz="2600" b="1" dirty="0">
                <a:solidFill>
                  <a:schemeClr val="bg1"/>
                </a:solidFill>
                <a:ea typeface="Microsoft JhengHei" panose="020B0604030504040204" pitchFamily="34" charset="-120"/>
                <a:cs typeface="Times New Roman" panose="02020603050405020304" pitchFamily="18" charset="0"/>
              </a:rPr>
              <a:t>William Carey, the father of modern missions, translated the Scriptures into Bengali when he was in the nearby </a:t>
            </a:r>
            <a:r>
              <a:rPr lang="en-US" sz="2600" b="1" dirty="0" err="1">
                <a:solidFill>
                  <a:schemeClr val="bg1"/>
                </a:solidFill>
                <a:effectLst/>
                <a:ea typeface="Microsoft JhengHei" panose="020B0604030504040204" pitchFamily="34" charset="-120"/>
                <a:cs typeface="Times New Roman" panose="02020603050405020304" pitchFamily="18" charset="0"/>
              </a:rPr>
              <a:t>Serampore</a:t>
            </a:r>
            <a:r>
              <a:rPr lang="en-US" sz="2600" b="1" dirty="0">
                <a:solidFill>
                  <a:schemeClr val="bg1"/>
                </a:solidFill>
                <a:effectLst/>
                <a:ea typeface="Microsoft JhengHei" panose="020B0604030504040204" pitchFamily="34" charset="-120"/>
                <a:cs typeface="Times New Roman" panose="02020603050405020304" pitchFamily="18" charset="0"/>
              </a:rPr>
              <a:t>.</a:t>
            </a:r>
          </a:p>
          <a:p>
            <a:pPr marL="274320" marR="0" lvl="0" indent="-274320">
              <a:spcBef>
                <a:spcPts val="1200"/>
              </a:spcBef>
              <a:spcAft>
                <a:spcPts val="0"/>
              </a:spcAft>
              <a:buFont typeface="Arial" panose="020B0604020202020204" pitchFamily="34" charset="0"/>
              <a:buChar char="•"/>
            </a:pPr>
            <a:r>
              <a:rPr lang="en-US" altLang="zh-TW" sz="2600" b="1" dirty="0">
                <a:solidFill>
                  <a:schemeClr val="bg1"/>
                </a:solidFill>
                <a:effectLst/>
                <a:ea typeface="Microsoft JhengHei" panose="020B0604030504040204" pitchFamily="34" charset="-120"/>
                <a:cs typeface="Times New Roman" panose="02020603050405020304" pitchFamily="18" charset="0"/>
              </a:rPr>
              <a:t>The churches are growing, but lack of workers.</a:t>
            </a:r>
            <a:endParaRPr lang="en-MY" altLang="zh-TW" sz="2600" b="1" dirty="0">
              <a:solidFill>
                <a:schemeClr val="bg1"/>
              </a:solidFill>
              <a:effectLst/>
              <a:ea typeface="Microsoft JhengHei" panose="020B0604030504040204" pitchFamily="34" charset="-120"/>
              <a:cs typeface="Times New Roman" panose="02020603050405020304" pitchFamily="18" charset="0"/>
            </a:endParaRPr>
          </a:p>
          <a:p>
            <a:pPr marL="274320" indent="-274320">
              <a:spcBef>
                <a:spcPts val="1200"/>
              </a:spcBef>
              <a:buFont typeface="Arial" panose="020B0604020202020204" pitchFamily="34" charset="0"/>
              <a:buChar char="•"/>
            </a:pPr>
            <a:r>
              <a:rPr lang="en-US" sz="2600" b="1" dirty="0">
                <a:solidFill>
                  <a:schemeClr val="bg1"/>
                </a:solidFill>
                <a:ea typeface="Microsoft JhengHei" panose="020B0604030504040204" pitchFamily="34" charset="-120"/>
              </a:rPr>
              <a:t>224 unreached communities. Among the 15 million people, 88% is Muslims, 11% Hindus, and 0.3% Christians.</a:t>
            </a:r>
            <a:endParaRPr lang="en-MY" sz="2600" b="1" dirty="0">
              <a:solidFill>
                <a:schemeClr val="bg1"/>
              </a:solidFill>
              <a:effectLst/>
              <a:ea typeface="Microsoft JhengHei" panose="020B0604030504040204" pitchFamily="34" charset="-120"/>
              <a:cs typeface="Times New Roman" panose="02020603050405020304" pitchFamily="18" charset="0"/>
            </a:endParaRPr>
          </a:p>
        </p:txBody>
      </p:sp>
      <p:pic>
        <p:nvPicPr>
          <p:cNvPr id="1026" name="Picture 2" descr="Dhaka Division - Wikipedia">
            <a:extLst>
              <a:ext uri="{FF2B5EF4-FFF2-40B4-BE49-F238E27FC236}">
                <a16:creationId xmlns:a16="http://schemas.microsoft.com/office/drawing/2014/main" id="{D2BC8F29-2552-4079-BB46-2950C46BAD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702" y="1934198"/>
            <a:ext cx="3198298" cy="435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420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748ED-4DBC-4836-BE12-1776A2A01226}"/>
              </a:ext>
            </a:extLst>
          </p:cNvPr>
          <p:cNvPicPr>
            <a:picLocks noChangeAspect="1"/>
          </p:cNvPicPr>
          <p:nvPr/>
        </p:nvPicPr>
        <p:blipFill>
          <a:blip r:embed="rId3">
            <a:extLst>
              <a:ext uri="{28A0092B-C50C-407E-A947-70E740481C1C}">
                <a14:useLocalDpi xmlns:a14="http://schemas.microsoft.com/office/drawing/2010/main" val="0"/>
              </a:ext>
            </a:extLst>
          </a:blip>
          <a:srcRect t="7890" b="7890"/>
          <a:stretch/>
        </p:blipFill>
        <p:spPr>
          <a:xfrm>
            <a:off x="-22302" y="0"/>
            <a:ext cx="12214301" cy="685800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11151" y="1645652"/>
            <a:ext cx="12214301" cy="4755148"/>
          </a:xfrm>
          <a:prstGeom prst="rect">
            <a:avLst/>
          </a:prstGeom>
          <a:solidFill>
            <a:schemeClr val="accent6">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533400" y="2057400"/>
            <a:ext cx="11125200" cy="4001095"/>
          </a:xfrm>
          <a:prstGeom prst="rect">
            <a:avLst/>
          </a:prstGeom>
          <a:noFill/>
        </p:spPr>
        <p:txBody>
          <a:bodyPr wrap="square">
            <a:spAutoFit/>
          </a:bodyPr>
          <a:lstStyle/>
          <a:p>
            <a:pPr algn="ctr" fontAlgn="base">
              <a:spcBef>
                <a:spcPts val="600"/>
              </a:spcBef>
            </a:pPr>
            <a:r>
              <a:rPr lang="en-US" altLang="zh-TW" sz="2600" b="1" dirty="0">
                <a:solidFill>
                  <a:schemeClr val="bg1"/>
                </a:solidFill>
                <a:ea typeface="Microsoft JhengHei" panose="020B0604030504040204" pitchFamily="34" charset="-120"/>
              </a:rPr>
              <a:t>Dear Heavenly Father, the 13 million Muslims in Dhaka province do not know that you are the true God who loves them. Not only do the 1.65 million Hindus not know Jesus, but they are persecuted just for being a religious minority. </a:t>
            </a:r>
          </a:p>
          <a:p>
            <a:pPr algn="ctr" fontAlgn="base">
              <a:spcBef>
                <a:spcPts val="600"/>
              </a:spcBef>
            </a:pPr>
            <a:r>
              <a:rPr lang="en-US" altLang="zh-TW" sz="2600" b="1" dirty="0">
                <a:solidFill>
                  <a:schemeClr val="bg1"/>
                </a:solidFill>
                <a:ea typeface="Microsoft JhengHei" panose="020B0604030504040204" pitchFamily="34" charset="-120"/>
              </a:rPr>
              <a:t>Dear Lord, all the them needed you.</a:t>
            </a:r>
          </a:p>
          <a:p>
            <a:pPr algn="ctr" fontAlgn="base">
              <a:spcBef>
                <a:spcPts val="600"/>
              </a:spcBef>
            </a:pPr>
            <a:r>
              <a:rPr lang="en-US" altLang="zh-TW" sz="2600" b="1" dirty="0">
                <a:solidFill>
                  <a:schemeClr val="bg1"/>
                </a:solidFill>
                <a:ea typeface="Microsoft JhengHei" panose="020B0604030504040204" pitchFamily="34" charset="-120"/>
              </a:rPr>
              <a:t>Dear Father, unemployment in Dhaka is high. Besides being in poverty, believers in the lower caste also face oppression.</a:t>
            </a:r>
            <a:endParaRPr lang="en-MY" altLang="zh-TW" sz="2600" b="1" dirty="0">
              <a:solidFill>
                <a:schemeClr val="bg1"/>
              </a:solidFill>
              <a:ea typeface="Microsoft JhengHei" panose="020B0604030504040204" pitchFamily="34" charset="-120"/>
            </a:endParaRPr>
          </a:p>
          <a:p>
            <a:pPr algn="ctr" fontAlgn="base">
              <a:spcBef>
                <a:spcPts val="600"/>
              </a:spcBef>
            </a:pPr>
            <a:r>
              <a:rPr lang="en-US" altLang="zh-TW" sz="2600" b="1" dirty="0">
                <a:solidFill>
                  <a:schemeClr val="bg1"/>
                </a:solidFill>
                <a:ea typeface="Microsoft JhengHei" panose="020B0604030504040204" pitchFamily="34" charset="-120"/>
              </a:rPr>
              <a:t>We pray that, Father, you remember their daily needs, raise up church leader, who are spiritually mature, to shepherd your children and live a joyful life. </a:t>
            </a:r>
          </a:p>
          <a:p>
            <a:pPr algn="ctr" fontAlgn="base">
              <a:spcBef>
                <a:spcPts val="600"/>
              </a:spcBef>
            </a:pPr>
            <a:r>
              <a:rPr lang="en-US" altLang="zh-TW" sz="2600" b="1" dirty="0">
                <a:solidFill>
                  <a:schemeClr val="bg1"/>
                </a:solidFill>
                <a:ea typeface="Microsoft JhengHei" panose="020B0604030504040204" pitchFamily="34" charset="-120"/>
              </a:rPr>
              <a:t>In the name of Jesus Christ, Amen!</a:t>
            </a:r>
          </a:p>
        </p:txBody>
      </p:sp>
    </p:spTree>
    <p:extLst>
      <p:ext uri="{BB962C8B-B14F-4D97-AF65-F5344CB8AC3E}">
        <p14:creationId xmlns:p14="http://schemas.microsoft.com/office/powerpoint/2010/main" val="520001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Basis</Template>
  <TotalTime>14494</TotalTime>
  <Words>923</Words>
  <Application>Microsoft Office PowerPoint</Application>
  <PresentationFormat>Widescreen</PresentationFormat>
  <Paragraphs>56</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Microsoft JhengHei</vt:lpstr>
      <vt:lpstr>PMingLiU</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dc:creator>
  <cp:lastModifiedBy>Yeng Shiow Lim</cp:lastModifiedBy>
  <cp:revision>1961</cp:revision>
  <dcterms:created xsi:type="dcterms:W3CDTF">2020-11-06T17:04:32Z</dcterms:created>
  <dcterms:modified xsi:type="dcterms:W3CDTF">2022-02-09T00:42:40Z</dcterms:modified>
</cp:coreProperties>
</file>