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10"/>
  </p:notesMasterIdLst>
  <p:sldIdLst>
    <p:sldId id="270" r:id="rId2"/>
    <p:sldId id="311" r:id="rId3"/>
    <p:sldId id="365" r:id="rId4"/>
    <p:sldId id="371" r:id="rId5"/>
    <p:sldId id="372" r:id="rId6"/>
    <p:sldId id="342" r:id="rId7"/>
    <p:sldId id="373" r:id="rId8"/>
    <p:sldId id="3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extLst>
      <p:ext uri="{19B8F6BF-5375-455C-9EA6-DF929625EA0E}">
        <p15:presenceInfo xmlns:p15="http://schemas.microsoft.com/office/powerpoint/2012/main" userId="075f14a0ffea5f7f" providerId="Windows Live"/>
      </p:ext>
    </p:extLst>
  </p:cmAuthor>
  <p:cmAuthor id="2" name="Yeng Shiow Lim" initials="YSL" lastIdx="1" clrIdx="1">
    <p:extLst>
      <p:ext uri="{19B8F6BF-5375-455C-9EA6-DF929625EA0E}">
        <p15:presenceInfo xmlns:p15="http://schemas.microsoft.com/office/powerpoint/2012/main" userId="385ee0dce7a98e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C7F"/>
    <a:srgbClr val="6A182F"/>
    <a:srgbClr val="992345"/>
    <a:srgbClr val="BBDDDB"/>
    <a:srgbClr val="670D0D"/>
    <a:srgbClr val="FFE285"/>
    <a:srgbClr val="390D1A"/>
    <a:srgbClr val="FFFFCC"/>
    <a:srgbClr val="325C9A"/>
    <a:srgbClr val="4A4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88267" autoAdjust="0"/>
  </p:normalViewPr>
  <p:slideViewPr>
    <p:cSldViewPr>
      <p:cViewPr>
        <p:scale>
          <a:sx n="33" d="100"/>
          <a:sy n="33" d="100"/>
        </p:scale>
        <p:origin x="1128" y="970"/>
      </p:cViewPr>
      <p:guideLst>
        <p:guide orient="horz" pos="2160"/>
        <p:guide pos="384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pPr/>
              <a:t>11/30/2022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pPr/>
              <a:t>‹#›</a:t>
            </a:fld>
            <a:endParaRPr lang="en-US"/>
          </a:p>
        </p:txBody>
      </p:sp>
    </p:spTree>
    <p:extLst>
      <p:ext uri="{BB962C8B-B14F-4D97-AF65-F5344CB8AC3E}">
        <p14:creationId xmlns:p14="http://schemas.microsoft.com/office/powerpoint/2010/main" val="113615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1</a:t>
            </a:fld>
            <a:endParaRPr lang="en-US" dirty="0"/>
          </a:p>
        </p:txBody>
      </p:sp>
    </p:spTree>
    <p:extLst>
      <p:ext uri="{BB962C8B-B14F-4D97-AF65-F5344CB8AC3E}">
        <p14:creationId xmlns:p14="http://schemas.microsoft.com/office/powerpoint/2010/main" val="155719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zh-TW" altLang="en-US" sz="1200" b="1" dirty="0">
              <a:solidFill>
                <a:schemeClr val="accent4">
                  <a:lumMod val="40000"/>
                  <a:lumOff val="60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zh-TW" altLang="en-US" sz="1200" b="1" dirty="0">
              <a:solidFill>
                <a:schemeClr val="accent4">
                  <a:lumMod val="40000"/>
                  <a:lumOff val="60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zh-TW" altLang="en-US" sz="1200" b="1" dirty="0">
              <a:solidFill>
                <a:schemeClr val="accent4">
                  <a:lumMod val="40000"/>
                  <a:lumOff val="60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zh-TW" altLang="en-US" sz="1200" b="1" dirty="0">
              <a:solidFill>
                <a:schemeClr val="accent4">
                  <a:lumMod val="40000"/>
                  <a:lumOff val="60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zh-TW" altLang="en-US" sz="1200" b="1" dirty="0">
              <a:solidFill>
                <a:schemeClr val="accent4">
                  <a:lumMod val="40000"/>
                  <a:lumOff val="60000"/>
                </a:schemeClr>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2</a:t>
            </a:fld>
            <a:endParaRPr lang="en-US"/>
          </a:p>
        </p:txBody>
      </p:sp>
    </p:spTree>
    <p:extLst>
      <p:ext uri="{BB962C8B-B14F-4D97-AF65-F5344CB8AC3E}">
        <p14:creationId xmlns:p14="http://schemas.microsoft.com/office/powerpoint/2010/main" val="218105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25000" lnSpcReduction="20000"/>
          </a:bodyPr>
          <a:lstStyle/>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North </a:t>
            </a:r>
            <a:r>
              <a:rPr lang="en-US" sz="1800" b="1" dirty="0" err="1">
                <a:latin typeface="Microsoft JhengHei" panose="020B0604030504040204" pitchFamily="34" charset="-120"/>
                <a:ea typeface="Microsoft JhengHei" panose="020B0604030504040204" pitchFamily="34" charset="-120"/>
              </a:rPr>
              <a:t>Africa｜The</a:t>
            </a:r>
            <a:r>
              <a:rPr lang="en-US" sz="1800" b="1" dirty="0">
                <a:latin typeface="Microsoft JhengHei" panose="020B0604030504040204" pitchFamily="34" charset="-120"/>
                <a:ea typeface="Microsoft JhengHei" panose="020B0604030504040204" pitchFamily="34" charset="-120"/>
              </a:rPr>
              <a:t> starting point for Islam in the Arabs</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In the 7th century, Islam spread from the Arabian Peninsula to Persia, Byzantium (Turkey) and Egypt. in less than half a century, Arabic became a common language through trading and swept across North Africa, which was originally dominated by Byzantium.</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West </a:t>
            </a:r>
            <a:r>
              <a:rPr lang="en-US" sz="1800" b="1" dirty="0" err="1">
                <a:latin typeface="Microsoft JhengHei" panose="020B0604030504040204" pitchFamily="34" charset="-120"/>
                <a:ea typeface="Microsoft JhengHei" panose="020B0604030504040204" pitchFamily="34" charset="-120"/>
              </a:rPr>
              <a:t>Africa｜The</a:t>
            </a:r>
            <a:r>
              <a:rPr lang="en-US" sz="1800" b="1" dirty="0">
                <a:latin typeface="Microsoft JhengHei" panose="020B0604030504040204" pitchFamily="34" charset="-120"/>
                <a:ea typeface="Microsoft JhengHei" panose="020B0604030504040204" pitchFamily="34" charset="-120"/>
              </a:rPr>
              <a:t> Legend of Gold and the Export of Slaves</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The Mali Empire in West Africa was rich in gold and believed in Islam. It was the richest and the most powerful country in ancient Africa. Trading of slaves has been widespread since ancient times, including the ancestors of many African-Americans who were trafficked to the United States from West Africa.</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Central </a:t>
            </a:r>
            <a:r>
              <a:rPr lang="en-US" sz="1800" b="1" dirty="0" err="1">
                <a:latin typeface="Microsoft JhengHei" panose="020B0604030504040204" pitchFamily="34" charset="-120"/>
                <a:ea typeface="Microsoft JhengHei" panose="020B0604030504040204" pitchFamily="34" charset="-120"/>
              </a:rPr>
              <a:t>Africa｜Found</a:t>
            </a:r>
            <a:r>
              <a:rPr lang="en-US" sz="1800" b="1" dirty="0">
                <a:latin typeface="Microsoft JhengHei" panose="020B0604030504040204" pitchFamily="34" charset="-120"/>
                <a:ea typeface="Microsoft JhengHei" panose="020B0604030504040204" pitchFamily="34" charset="-120"/>
              </a:rPr>
              <a:t> to be the New World of the Gospel</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Central Africa is rich in resources. During the colonial period, a large number of missionaries entered Central Africa and South Africa. They went there to set up schools, build hospitals, and serve the community, resulting in abundant spiritual fruitfulness. Almost all countries in Central Africa have a high proportion of Protestants and Catholics. Unfortunately, Central Africa has been suffering from eruption of civil wars in recent times and remained in misery.</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South </a:t>
            </a:r>
            <a:r>
              <a:rPr lang="en-US" sz="1800" b="1" dirty="0" err="1">
                <a:latin typeface="Microsoft JhengHei" panose="020B0604030504040204" pitchFamily="34" charset="-120"/>
                <a:ea typeface="Microsoft JhengHei" panose="020B0604030504040204" pitchFamily="34" charset="-120"/>
              </a:rPr>
              <a:t>Africa｜Broad</a:t>
            </a:r>
            <a:r>
              <a:rPr lang="en-US" sz="1800" b="1" dirty="0">
                <a:latin typeface="Microsoft JhengHei" panose="020B0604030504040204" pitchFamily="34" charset="-120"/>
                <a:ea typeface="Microsoft JhengHei" panose="020B0604030504040204" pitchFamily="34" charset="-120"/>
              </a:rPr>
              <a:t> coverage of Christianity</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The further south Africa goes, the greater the coverage of Christianity. South Africa is the most industrialized country in Africa and colonists mined minerals here. From the 19th to 20th century, localized independent church movement was launched. Churches that embraced African culture grew significantly and became one of the key factors to the growth of Christianity in southern Africa.</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East </a:t>
            </a:r>
            <a:r>
              <a:rPr lang="en-US" sz="1800" b="1" dirty="0" err="1">
                <a:latin typeface="Microsoft JhengHei" panose="020B0604030504040204" pitchFamily="34" charset="-120"/>
                <a:ea typeface="Microsoft JhengHei" panose="020B0604030504040204" pitchFamily="34" charset="-120"/>
              </a:rPr>
              <a:t>Africa｜Setback</a:t>
            </a:r>
            <a:r>
              <a:rPr lang="en-US" sz="1800" b="1" dirty="0">
                <a:latin typeface="Microsoft JhengHei" panose="020B0604030504040204" pitchFamily="34" charset="-120"/>
                <a:ea typeface="Microsoft JhengHei" panose="020B0604030504040204" pitchFamily="34" charset="-120"/>
              </a:rPr>
              <a:t> in growth of Islam</a:t>
            </a:r>
          </a:p>
          <a:p>
            <a:pPr marL="0" marR="0" fontAlgn="base">
              <a:lnSpc>
                <a:spcPts val="2250"/>
              </a:lnSpc>
              <a:spcBef>
                <a:spcPts val="0"/>
              </a:spcBef>
              <a:spcAft>
                <a:spcPts val="750"/>
              </a:spcAft>
            </a:pPr>
            <a:endParaRPr lang="en-US" sz="1800" b="1" dirty="0">
              <a:latin typeface="Microsoft JhengHei" panose="020B0604030504040204" pitchFamily="34" charset="-120"/>
              <a:ea typeface="Microsoft JhengHei" panose="020B0604030504040204" pitchFamily="34" charset="-120"/>
            </a:endParaRPr>
          </a:p>
          <a:p>
            <a:pPr marL="0" marR="0" fontAlgn="base">
              <a:lnSpc>
                <a:spcPts val="2250"/>
              </a:lnSpc>
              <a:spcBef>
                <a:spcPts val="0"/>
              </a:spcBef>
              <a:spcAft>
                <a:spcPts val="750"/>
              </a:spcAft>
            </a:pPr>
            <a:r>
              <a:rPr lang="en-US" sz="1800" b="1" dirty="0">
                <a:latin typeface="Microsoft JhengHei" panose="020B0604030504040204" pitchFamily="34" charset="-120"/>
                <a:ea typeface="Microsoft JhengHei" panose="020B0604030504040204" pitchFamily="34" charset="-120"/>
              </a:rPr>
              <a:t>East Africa is located on the edge of the Red Sea and Indian Ocean. Ethiopia has records of Philip baptizing a eunuch and the legend of the Queen of Sheba. As localized churches flourished, that also hindered the growth of Islam, except for the tribes dominated by commerce and nomads.</a:t>
            </a:r>
          </a:p>
        </p:txBody>
      </p:sp>
      <p:sp>
        <p:nvSpPr>
          <p:cNvPr id="4" name="Slide Number Placeholder 3"/>
          <p:cNvSpPr>
            <a:spLocks noGrp="1"/>
          </p:cNvSpPr>
          <p:nvPr>
            <p:ph type="sldNum" sz="quarter" idx="10"/>
          </p:nvPr>
        </p:nvSpPr>
        <p:spPr/>
        <p:txBody>
          <a:bodyPr/>
          <a:lstStyle/>
          <a:p>
            <a:fld id="{4770A47A-5C7E-436F-BE97-00A4918567CB}" type="slidenum">
              <a:rPr lang="en-US" smtClean="0"/>
              <a:pPr/>
              <a:t>3</a:t>
            </a:fld>
            <a:endParaRPr lang="en-US"/>
          </a:p>
        </p:txBody>
      </p:sp>
    </p:spTree>
    <p:extLst>
      <p:ext uri="{BB962C8B-B14F-4D97-AF65-F5344CB8AC3E}">
        <p14:creationId xmlns:p14="http://schemas.microsoft.com/office/powerpoint/2010/main" val="30340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pPr/>
              <a:t>4</a:t>
            </a:fld>
            <a:endParaRPr lang="en-US"/>
          </a:p>
        </p:txBody>
      </p:sp>
    </p:spTree>
    <p:extLst>
      <p:ext uri="{BB962C8B-B14F-4D97-AF65-F5344CB8AC3E}">
        <p14:creationId xmlns:p14="http://schemas.microsoft.com/office/powerpoint/2010/main" val="306319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a:t>December 2022 – We pray for North and West Africa</a:t>
            </a:r>
          </a:p>
          <a:p>
            <a:endParaRPr lang="en-US" dirty="0"/>
          </a:p>
          <a:p>
            <a:r>
              <a:rPr lang="en-US" dirty="0"/>
              <a:t>The Sahel region is an area 5,400+ kilometers in length and a width of up to 1,000 kilometers between the Sahara Desert in northern Africa and the grasslands in central Sudan. It mostly consists of dry grassland vegetation. The few plants are mainly herbs. </a:t>
            </a:r>
          </a:p>
          <a:p>
            <a:endParaRPr lang="en-US" dirty="0"/>
          </a:p>
          <a:p>
            <a:r>
              <a:rPr lang="en-US" dirty="0"/>
              <a:t>Desertification.</a:t>
            </a:r>
          </a:p>
          <a:p>
            <a:r>
              <a:rPr lang="en-US" dirty="0"/>
              <a:t>Severe drought occurred in this area, and rainfall decreased significantly. The acute drought triggered scathing desertification. Large areas of pastural vegetation were destroyed. Sand dunes originally stabilized by vegetation had become active in general, forming wind-eroded patches and mobile sand dunes.</a:t>
            </a:r>
          </a:p>
          <a:p>
            <a:endParaRPr lang="en-US" dirty="0"/>
          </a:p>
          <a:p>
            <a:r>
              <a:rPr lang="en-US" dirty="0"/>
              <a:t>2 million herders in the Sahel zone of West Africa lost about half of their livestock, and there is basically no agricultural harvest. The serious destruction of agriculture and animal husbandry caused many herdsmen and farmers to move to cities or flee to refugee camps in the south. Due to desertification and famine, it is estimated that at least 100,000 to 250,000 people died of starvation during this period of time.</a:t>
            </a:r>
          </a:p>
          <a:p>
            <a:endParaRPr lang="en-US" dirty="0"/>
          </a:p>
          <a:p>
            <a:r>
              <a:rPr lang="en-US" dirty="0"/>
              <a:t>Since 2009, militants who self-labeled "Al-Qaeda in the Islamic Maghreb" have been active in the region. The group frequently kidnaps Western citizens and launches attacks on multinational forces, posing a serious threat to security in the Sahel region. In November 2022, French President Macron announced the withdrawal of the security military set up in this area.</a:t>
            </a:r>
          </a:p>
        </p:txBody>
      </p:sp>
      <p:sp>
        <p:nvSpPr>
          <p:cNvPr id="4" name="Slide Number Placeholder 3"/>
          <p:cNvSpPr>
            <a:spLocks noGrp="1"/>
          </p:cNvSpPr>
          <p:nvPr>
            <p:ph type="sldNum" sz="quarter" idx="10"/>
          </p:nvPr>
        </p:nvSpPr>
        <p:spPr/>
        <p:txBody>
          <a:bodyPr/>
          <a:lstStyle/>
          <a:p>
            <a:fld id="{4770A47A-5C7E-436F-BE97-00A4918567CB}" type="slidenum">
              <a:rPr lang="en-US" smtClean="0"/>
              <a:pPr/>
              <a:t>5</a:t>
            </a:fld>
            <a:endParaRPr lang="en-US"/>
          </a:p>
        </p:txBody>
      </p:sp>
    </p:spTree>
    <p:extLst>
      <p:ext uri="{BB962C8B-B14F-4D97-AF65-F5344CB8AC3E}">
        <p14:creationId xmlns:p14="http://schemas.microsoft.com/office/powerpoint/2010/main" val="321583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https://www.persecution.com/stories/berber-christians-in-algeria-share-christ-with-muslim-oppressors/</a:t>
            </a:r>
          </a:p>
          <a:p>
            <a:endParaRPr lang="en-US" dirty="0"/>
          </a:p>
          <a:p>
            <a:r>
              <a:rPr lang="en-US" b="1" dirty="0"/>
              <a:t>Algeria Berber Baptism</a:t>
            </a:r>
          </a:p>
          <a:p>
            <a:r>
              <a:rPr lang="en-US" altLang="zh-CN" b="0" i="0" dirty="0">
                <a:solidFill>
                  <a:srgbClr val="121212"/>
                </a:solidFill>
                <a:effectLst/>
                <a:latin typeface="-apple-system"/>
              </a:rPr>
              <a:t>One of the two/three most important theologians in Christian history: Augustine, who was Berber and grew up in North Africa. </a:t>
            </a:r>
          </a:p>
          <a:p>
            <a:r>
              <a:rPr lang="en-US" altLang="zh-CN" b="0" i="0" dirty="0">
                <a:solidFill>
                  <a:srgbClr val="121212"/>
                </a:solidFill>
                <a:effectLst/>
                <a:latin typeface="-apple-system"/>
              </a:rPr>
              <a:t>St. Augustine (354-430) came from the city of </a:t>
            </a:r>
            <a:r>
              <a:rPr lang="en-US" altLang="zh-CN" b="0" i="0" dirty="0" err="1">
                <a:solidFill>
                  <a:srgbClr val="121212"/>
                </a:solidFill>
                <a:effectLst/>
                <a:latin typeface="-apple-system"/>
              </a:rPr>
              <a:t>Thagaste</a:t>
            </a:r>
            <a:r>
              <a:rPr lang="en-US" altLang="zh-CN" b="0" i="0" dirty="0">
                <a:solidFill>
                  <a:srgbClr val="121212"/>
                </a:solidFill>
                <a:effectLst/>
                <a:latin typeface="-apple-system"/>
              </a:rPr>
              <a:t>, which is probably near present-day Annaba, Algeria</a:t>
            </a:r>
          </a:p>
        </p:txBody>
      </p:sp>
      <p:sp>
        <p:nvSpPr>
          <p:cNvPr id="4" name="Slide Number Placeholder 3"/>
          <p:cNvSpPr>
            <a:spLocks noGrp="1"/>
          </p:cNvSpPr>
          <p:nvPr>
            <p:ph type="sldNum" sz="quarter" idx="10"/>
          </p:nvPr>
        </p:nvSpPr>
        <p:spPr/>
        <p:txBody>
          <a:bodyPr/>
          <a:lstStyle/>
          <a:p>
            <a:fld id="{4770A47A-5C7E-436F-BE97-00A4918567CB}" type="slidenum">
              <a:rPr lang="en-US" smtClean="0"/>
              <a:pPr/>
              <a:t>6</a:t>
            </a:fld>
            <a:endParaRPr lang="en-US"/>
          </a:p>
        </p:txBody>
      </p:sp>
    </p:spTree>
    <p:extLst>
      <p:ext uri="{BB962C8B-B14F-4D97-AF65-F5344CB8AC3E}">
        <p14:creationId xmlns:p14="http://schemas.microsoft.com/office/powerpoint/2010/main" val="1655470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rPr>
              <a:t>For West Africa</a:t>
            </a:r>
          </a:p>
          <a:p>
            <a:endPar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endParaRPr>
          </a:p>
          <a:p>
            <a:r>
              <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rPr>
              <a:t>Millions of people in West Africa are affected by increasingly frequent and severe droughts. Poor harvests lead to high food prices and ultimately food insecurity and malnutrition among children and families struggling to earn a living.</a:t>
            </a:r>
          </a:p>
          <a:p>
            <a:endPar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endParaRPr>
          </a:p>
          <a:p>
            <a:r>
              <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rPr>
              <a:t>Pray for underprivileged children. During droughts, children are more susceptible to disease. They have to travel long distances to find water - making them vulnerable to wildlife and human predators. When food resources are threatened, families migrate in the hope of better opportunities elsewhere. Sometimes children have to find work to support the family. This means children drop out of school, or even if they stay in class, find it difficult to concentrate in class due to hunger.</a:t>
            </a:r>
          </a:p>
          <a:p>
            <a:endParaRPr lang="en-US" altLang="zh-TW" sz="1200" b="1" dirty="0">
              <a:solidFill>
                <a:srgbClr val="333333"/>
              </a:solidFill>
              <a:effectLst/>
              <a:latin typeface="Microsoft JhengHei" panose="020B0604030504040204" pitchFamily="34" charset="-120"/>
              <a:ea typeface="Microsoft JhengHei" panose="020B0604030504040204" pitchFamily="34" charset="-120"/>
              <a:cs typeface="Microsoft JhengHei" panose="020B0604030504040204" pitchFamily="34" charset="-120"/>
            </a:endParaRPr>
          </a:p>
          <a:p>
            <a:endParaRPr lang="en-US"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0"/>
          </p:nvPr>
        </p:nvSpPr>
        <p:spPr/>
        <p:txBody>
          <a:bodyPr/>
          <a:lstStyle/>
          <a:p>
            <a:fld id="{4770A47A-5C7E-436F-BE97-00A4918567CB}" type="slidenum">
              <a:rPr lang="en-US" smtClean="0"/>
              <a:pPr/>
              <a:t>7</a:t>
            </a:fld>
            <a:endParaRPr lang="en-US"/>
          </a:p>
        </p:txBody>
      </p:sp>
    </p:spTree>
    <p:extLst>
      <p:ext uri="{BB962C8B-B14F-4D97-AF65-F5344CB8AC3E}">
        <p14:creationId xmlns:p14="http://schemas.microsoft.com/office/powerpoint/2010/main" val="209246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pPr/>
              <a:t>8</a:t>
            </a:fld>
            <a:endParaRPr lang="en-US"/>
          </a:p>
        </p:txBody>
      </p:sp>
    </p:spTree>
    <p:extLst>
      <p:ext uri="{BB962C8B-B14F-4D97-AF65-F5344CB8AC3E}">
        <p14:creationId xmlns:p14="http://schemas.microsoft.com/office/powerpoint/2010/main" val="426505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894-F66E-45B4-AC16-03078491A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1D910006-2876-4983-B1ED-78A744F84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29E30F0-340C-4327-8FD2-755C12DB8364}"/>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EEC42832-5165-4C1F-A9DF-A7A219AA1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05D4B-65BE-4E45-BE45-2E1469999512}"/>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5487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F97-55E4-4CDC-8388-F6EBC04FB8D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ECADFF08-B8B8-4F44-B5EB-E703A40F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C3C0E0-2039-4E50-9A64-B0DB016AEAE3}"/>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E404B13E-4663-468A-9CF4-5483BDCB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1233-48EA-47E2-BBA4-C67AD97216D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9580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333B-78C2-492F-A119-A8439BE4C8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3C0C0FBF-0BC9-4EA4-B45A-80A833F8AF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C9C0398-4BFE-4DAD-BC0F-A405078128F6}"/>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04F16DB9-C9EA-4C26-9232-81EA4DD5B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3428F-8763-4A3C-A61C-E1CC39E472B1}"/>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89894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A5DF-28ED-46DE-8D36-9C693ACEA14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01BA59C-E57F-4C17-B90F-B90FE515C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7CF973-4982-4EA9-B892-11EF41DA9752}"/>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DF8D909B-CADA-422C-96F2-6F4A64A75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00675-BF7A-485F-AD44-0F798E4CE4D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9710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5C4-2391-4EE5-89F1-FFF42054E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24DF132F-CBFD-4D74-908C-0C5F3546C5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B6CAA1-2019-4B9B-95AA-AB341B06CE6B}"/>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C32B9737-1B55-4DD9-B4B1-CCFFBF2A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A14A-1774-40EB-A1A4-C8B6BA2B577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73250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A8C4-F5B9-4F15-948E-5702F8C7CC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3AF7BC-AF14-4C4A-A82C-F840E76DB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B3C0228-0760-4D6E-99C6-D9D83C1AE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45293E9F-F933-4331-AB69-C4C2F197BB45}"/>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6" name="Footer Placeholder 5">
            <a:extLst>
              <a:ext uri="{FF2B5EF4-FFF2-40B4-BE49-F238E27FC236}">
                <a16:creationId xmlns:a16="http://schemas.microsoft.com/office/drawing/2014/main" id="{94163446-44EF-4827-8B17-9F4C2E169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0978B-B41B-4303-9221-77A903A7DA27}"/>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320590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A003-48E4-4ABF-B69D-515F815B5DEC}"/>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EC5F1756-79E6-4348-9CFC-86AC63456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113F32-C896-4B90-8DF1-D109C82EF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E46D95F2-8890-411F-96C0-4943FA4D19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AE4DF-F762-4BAC-A1EA-2FDF4E670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AB5148EB-AE75-46E1-90D6-F4E0169DE813}"/>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8" name="Footer Placeholder 7">
            <a:extLst>
              <a:ext uri="{FF2B5EF4-FFF2-40B4-BE49-F238E27FC236}">
                <a16:creationId xmlns:a16="http://schemas.microsoft.com/office/drawing/2014/main" id="{3D9422A7-A435-4988-BFE4-16525782D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0AA024-964A-4E6A-B69D-5E4B19A1614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51630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CFDC-B34E-44A4-92C7-4F6A4497A3A3}"/>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45351469-13B1-4BEA-B368-A2014B7779EA}"/>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4" name="Footer Placeholder 3">
            <a:extLst>
              <a:ext uri="{FF2B5EF4-FFF2-40B4-BE49-F238E27FC236}">
                <a16:creationId xmlns:a16="http://schemas.microsoft.com/office/drawing/2014/main" id="{E5EDBA81-208E-4097-9AAE-EDBC11DE06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77E13-D083-4F58-8E55-587F021FF7CF}"/>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76971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59A2D-ECE8-4138-9559-A48C533B272D}"/>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3" name="Footer Placeholder 2">
            <a:extLst>
              <a:ext uri="{FF2B5EF4-FFF2-40B4-BE49-F238E27FC236}">
                <a16:creationId xmlns:a16="http://schemas.microsoft.com/office/drawing/2014/main" id="{6D0B93DB-CC4E-4907-9263-1D836D9B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04715-0CF8-483E-8C37-13AAC8112330}"/>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8927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BB6-357D-466E-A4A6-9F23D3F2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101AC8CA-84CE-415E-A8DA-91A272FCE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6FC9BA58-B29D-4C52-8A13-437AE020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D71BE-B0B6-4DA5-9DC7-229A0386A0E5}"/>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6" name="Footer Placeholder 5">
            <a:extLst>
              <a:ext uri="{FF2B5EF4-FFF2-40B4-BE49-F238E27FC236}">
                <a16:creationId xmlns:a16="http://schemas.microsoft.com/office/drawing/2014/main" id="{4546C110-9B4A-4352-A670-6B32A1595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39F14-F063-447F-A1F0-D4C6B0A8FB9A}"/>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1259505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7FAE-31D4-4936-95F9-0032CB2DD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BB6CC44-B3C9-4D67-B1CA-8517BBA3B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18CA162-5D51-4EC3-AEE9-A962A1FFC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FEA44-60A4-4687-B98A-148A2E24CD3A}"/>
              </a:ext>
            </a:extLst>
          </p:cNvPr>
          <p:cNvSpPr>
            <a:spLocks noGrp="1"/>
          </p:cNvSpPr>
          <p:nvPr>
            <p:ph type="dt" sz="half" idx="10"/>
          </p:nvPr>
        </p:nvSpPr>
        <p:spPr/>
        <p:txBody>
          <a:bodyPr/>
          <a:lstStyle/>
          <a:p>
            <a:fld id="{907E05AB-13C4-4FEF-8460-F7BC1550F1E5}" type="datetimeFigureOut">
              <a:rPr lang="en-US" smtClean="0"/>
              <a:pPr/>
              <a:t>11/30/2022</a:t>
            </a:fld>
            <a:endParaRPr lang="en-US"/>
          </a:p>
        </p:txBody>
      </p:sp>
      <p:sp>
        <p:nvSpPr>
          <p:cNvPr id="6" name="Footer Placeholder 5">
            <a:extLst>
              <a:ext uri="{FF2B5EF4-FFF2-40B4-BE49-F238E27FC236}">
                <a16:creationId xmlns:a16="http://schemas.microsoft.com/office/drawing/2014/main" id="{F5C7A81B-56FD-4722-94BF-CA9C11195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1202-2638-4CC8-AFAF-B66E4E475EAC}"/>
              </a:ext>
            </a:extLst>
          </p:cNvPr>
          <p:cNvSpPr>
            <a:spLocks noGrp="1"/>
          </p:cNvSpPr>
          <p:nvPr>
            <p:ph type="sldNum" sz="quarter" idx="12"/>
          </p:nvPr>
        </p:nvSpPr>
        <p:spPr/>
        <p:txBody>
          <a:bodyPr/>
          <a:lstStyle/>
          <a:p>
            <a:fld id="{80A6EC86-6482-419B-8FAC-16505F4BF481}" type="slidenum">
              <a:rPr lang="en-US" smtClean="0"/>
              <a:pPr/>
              <a:t>‹#›</a:t>
            </a:fld>
            <a:endParaRPr lang="en-US"/>
          </a:p>
        </p:txBody>
      </p:sp>
    </p:spTree>
    <p:extLst>
      <p:ext uri="{BB962C8B-B14F-4D97-AF65-F5344CB8AC3E}">
        <p14:creationId xmlns:p14="http://schemas.microsoft.com/office/powerpoint/2010/main" val="262035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954A8B-ED08-412F-AE49-CB0223A49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7F46BED-A1C9-4A4C-BA0C-311703D19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1482397-D670-41DA-AD31-62691BA3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pPr/>
              <a:t>11/30/2022</a:t>
            </a:fld>
            <a:endParaRPr lang="en-US"/>
          </a:p>
        </p:txBody>
      </p:sp>
      <p:sp>
        <p:nvSpPr>
          <p:cNvPr id="5" name="Footer Placeholder 4">
            <a:extLst>
              <a:ext uri="{FF2B5EF4-FFF2-40B4-BE49-F238E27FC236}">
                <a16:creationId xmlns:a16="http://schemas.microsoft.com/office/drawing/2014/main" id="{4A9F0395-5741-485A-B0AB-EBAA5D701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3671C3-2E2C-4BD7-9FEC-49088F54B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pPr/>
              <a:t>‹#›</a:t>
            </a:fld>
            <a:endParaRPr lang="en-US"/>
          </a:p>
        </p:txBody>
      </p:sp>
    </p:spTree>
    <p:extLst>
      <p:ext uri="{BB962C8B-B14F-4D97-AF65-F5344CB8AC3E}">
        <p14:creationId xmlns:p14="http://schemas.microsoft.com/office/powerpoint/2010/main" val="4057076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240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5088C-E327-4C2C-943C-FBE3AB933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00" b="25006"/>
          <a:stretch/>
        </p:blipFill>
        <p:spPr>
          <a:xfrm>
            <a:off x="1" y="-76200"/>
            <a:ext cx="12192000" cy="10515600"/>
          </a:xfrm>
          <a:prstGeom prst="rect">
            <a:avLst/>
          </a:prstGeom>
        </p:spPr>
      </p:pic>
      <p:pic>
        <p:nvPicPr>
          <p:cNvPr id="16" name="Picture 15">
            <a:extLst>
              <a:ext uri="{FF2B5EF4-FFF2-40B4-BE49-F238E27FC236}">
                <a16:creationId xmlns:a16="http://schemas.microsoft.com/office/drawing/2014/main" id="{DE49E423-AFA0-4D36-A81A-87E76218AD1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35DF8C5-6BF9-42BD-825D-BB95C5D7BE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40043" y="526096"/>
            <a:ext cx="831271" cy="1331460"/>
          </a:xfrm>
          <a:prstGeom prst="rect">
            <a:avLst/>
          </a:prstGeom>
        </p:spPr>
      </p:pic>
      <p:sp>
        <p:nvSpPr>
          <p:cNvPr id="19" name="TextBox 18">
            <a:extLst>
              <a:ext uri="{FF2B5EF4-FFF2-40B4-BE49-F238E27FC236}">
                <a16:creationId xmlns:a16="http://schemas.microsoft.com/office/drawing/2014/main" id="{B53D9378-3288-4657-83CC-8853B3E20BA3}"/>
              </a:ext>
            </a:extLst>
          </p:cNvPr>
          <p:cNvSpPr txBox="1"/>
          <p:nvPr/>
        </p:nvSpPr>
        <p:spPr>
          <a:xfrm>
            <a:off x="1827394" y="4315361"/>
            <a:ext cx="8305800" cy="1323439"/>
          </a:xfrm>
          <a:prstGeom prst="rect">
            <a:avLst/>
          </a:prstGeom>
          <a:noFill/>
        </p:spPr>
        <p:txBody>
          <a:bodyPr wrap="square">
            <a:spAutoFit/>
          </a:bodyPr>
          <a:lstStyle/>
          <a:p>
            <a:pPr algn="ctr"/>
            <a:r>
              <a:rPr lang="en-US" altLang="zh-TW" sz="3200" b="1" dirty="0">
                <a:solidFill>
                  <a:schemeClr val="bg1"/>
                </a:solidFill>
                <a:effectLst/>
                <a:ea typeface="Microsoft JhengHei" panose="020B0604030504040204" pitchFamily="34" charset="-120"/>
                <a:cs typeface="Times New Roman" panose="02020603050405020304" pitchFamily="18" charset="0"/>
              </a:rPr>
              <a:t>December 2022</a:t>
            </a:r>
          </a:p>
          <a:p>
            <a:pPr algn="ctr"/>
            <a:r>
              <a:rPr lang="en-US" sz="4800" b="1" dirty="0">
                <a:solidFill>
                  <a:schemeClr val="bg1"/>
                </a:solidFill>
                <a:ea typeface="Microsoft JhengHei" panose="020B0604030504040204" pitchFamily="34" charset="-120"/>
              </a:rPr>
              <a:t>Africa</a:t>
            </a:r>
            <a:endParaRPr lang="en-MY" sz="4800" b="1" dirty="0">
              <a:ea typeface="Microsoft JhengHe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childTnLst>
                                </p:cTn>
                              </p:par>
                              <p:par>
                                <p:cTn id="10" presetID="42" presetClass="path" presetSubtype="0" accel="27000" decel="27000" fill="hold" nodeType="withEffect">
                                  <p:stCondLst>
                                    <p:cond delay="0"/>
                                  </p:stCondLst>
                                  <p:childTnLst>
                                    <p:animMotion origin="layout" path="M 0 2.22222E-6 L 0 -0.275 " pathEditMode="relative" rAng="0" ptsTypes="AA">
                                      <p:cBhvr>
                                        <p:cTn id="11" dur="2600" fill="hold"/>
                                        <p:tgtEl>
                                          <p:spTgt spid="6"/>
                                        </p:tgtEl>
                                        <p:attrNameLst>
                                          <p:attrName>ppt_x</p:attrName>
                                          <p:attrName>ppt_y</p:attrName>
                                        </p:attrNameLst>
                                      </p:cBhvr>
                                      <p:rCtr x="0" y="-13750"/>
                                    </p:animMotion>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grpId="0" nodeType="with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6C7F"/>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0795083-B61B-4305-A6DD-398151CFBF2C}"/>
              </a:ext>
            </a:extLst>
          </p:cNvPr>
          <p:cNvSpPr txBox="1"/>
          <p:nvPr/>
        </p:nvSpPr>
        <p:spPr>
          <a:xfrm>
            <a:off x="304800" y="268069"/>
            <a:ext cx="6705600" cy="646331"/>
          </a:xfrm>
          <a:prstGeom prst="rect">
            <a:avLst/>
          </a:prstGeom>
          <a:noFill/>
        </p:spPr>
        <p:txBody>
          <a:bodyPr wrap="square">
            <a:spAutoFit/>
          </a:bodyPr>
          <a:lstStyle/>
          <a:p>
            <a:pPr marL="365760" indent="-365760"/>
            <a:r>
              <a:rPr lang="en-US" sz="3600" b="1" dirty="0">
                <a:solidFill>
                  <a:srgbClr val="FFE285"/>
                </a:solidFill>
                <a:ea typeface="Microsoft JhengHei" panose="020B0604030504040204" pitchFamily="34" charset="-120"/>
              </a:rPr>
              <a:t>A</a:t>
            </a:r>
            <a:r>
              <a:rPr lang="en-US" altLang="zh-CN" sz="3600" b="1" dirty="0">
                <a:solidFill>
                  <a:srgbClr val="FFE285"/>
                </a:solidFill>
                <a:ea typeface="Microsoft JhengHei" panose="020B0604030504040204" pitchFamily="34" charset="-120"/>
              </a:rPr>
              <a:t>frica</a:t>
            </a:r>
            <a:endParaRPr lang="en-US" sz="3600" b="1" dirty="0">
              <a:solidFill>
                <a:srgbClr val="FFE285"/>
              </a:solidFill>
              <a:ea typeface="Microsoft JhengHei" panose="020B0604030504040204" pitchFamily="34" charset="-12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1" r="12553"/>
          <a:stretch/>
        </p:blipFill>
        <p:spPr>
          <a:xfrm>
            <a:off x="6762951" y="-26043"/>
            <a:ext cx="5429049" cy="5817243"/>
          </a:xfrm>
          <a:prstGeom prst="rect">
            <a:avLst/>
          </a:prstGeom>
        </p:spPr>
      </p:pic>
      <p:sp>
        <p:nvSpPr>
          <p:cNvPr id="7" name="TextBox 6">
            <a:extLst>
              <a:ext uri="{FF2B5EF4-FFF2-40B4-BE49-F238E27FC236}">
                <a16:creationId xmlns:a16="http://schemas.microsoft.com/office/drawing/2014/main" id="{0615D363-5D0A-4B96-9D98-66D10AC73896}"/>
              </a:ext>
            </a:extLst>
          </p:cNvPr>
          <p:cNvSpPr txBox="1"/>
          <p:nvPr/>
        </p:nvSpPr>
        <p:spPr>
          <a:xfrm>
            <a:off x="331934" y="1070471"/>
            <a:ext cx="7211866" cy="4873129"/>
          </a:xfrm>
          <a:prstGeom prst="rect">
            <a:avLst/>
          </a:prstGeom>
          <a:noFill/>
        </p:spPr>
        <p:txBody>
          <a:bodyPr wrap="square">
            <a:spAutoFit/>
          </a:bodyPr>
          <a:lstStyle/>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Latin </a:t>
            </a:r>
            <a:r>
              <a:rPr lang="en-US" altLang="zh-TW" sz="2200" i="1" dirty="0" err="1">
                <a:solidFill>
                  <a:schemeClr val="bg1"/>
                </a:solidFill>
                <a:ea typeface="Microsoft JhengHei" panose="020B0604030504040204" pitchFamily="34" charset="-120"/>
                <a:cs typeface="Times New Roman" panose="02020603050405020304" pitchFamily="18" charset="0"/>
              </a:rPr>
              <a:t>aprica</a:t>
            </a:r>
            <a:r>
              <a:rPr lang="en-US" altLang="zh-TW" sz="2200" i="1" dirty="0">
                <a:solidFill>
                  <a:schemeClr val="bg1"/>
                </a:solidFill>
                <a:ea typeface="Microsoft JhengHei" panose="020B0604030504040204" pitchFamily="34" charset="-120"/>
                <a:cs typeface="Times New Roman" panose="02020603050405020304" pitchFamily="18" charset="0"/>
              </a:rPr>
              <a:t>, </a:t>
            </a:r>
            <a:r>
              <a:rPr lang="en-US" altLang="zh-TW" sz="2200" dirty="0">
                <a:solidFill>
                  <a:schemeClr val="bg1"/>
                </a:solidFill>
                <a:ea typeface="Microsoft JhengHei" panose="020B0604030504040204" pitchFamily="34" charset="-120"/>
                <a:cs typeface="Times New Roman" panose="02020603050405020304" pitchFamily="18" charset="0"/>
              </a:rPr>
              <a:t>Greek</a:t>
            </a:r>
            <a:r>
              <a:rPr lang="en-US" altLang="zh-TW" sz="2200" i="1" dirty="0">
                <a:solidFill>
                  <a:schemeClr val="bg1"/>
                </a:solidFill>
                <a:ea typeface="Microsoft JhengHei" panose="020B0604030504040204" pitchFamily="34" charset="-120"/>
                <a:cs typeface="Times New Roman" panose="02020603050405020304" pitchFamily="18" charset="0"/>
              </a:rPr>
              <a:t> </a:t>
            </a:r>
            <a:r>
              <a:rPr lang="en-US" altLang="zh-TW" sz="2200" i="1" dirty="0" err="1">
                <a:solidFill>
                  <a:schemeClr val="bg1"/>
                </a:solidFill>
                <a:ea typeface="Microsoft JhengHei" panose="020B0604030504040204" pitchFamily="34" charset="-120"/>
                <a:cs typeface="Times New Roman" panose="02020603050405020304" pitchFamily="18" charset="0"/>
              </a:rPr>
              <a:t>aphrike</a:t>
            </a:r>
            <a:r>
              <a:rPr lang="en-US" altLang="zh-TW" sz="2200" dirty="0">
                <a:solidFill>
                  <a:schemeClr val="bg1"/>
                </a:solidFill>
                <a:ea typeface="Microsoft JhengHei" panose="020B0604030504040204" pitchFamily="34" charset="-120"/>
                <a:cs typeface="Times New Roman" panose="02020603050405020304" pitchFamily="18" charset="0"/>
              </a:rPr>
              <a:t>:  sunny without cold</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Population: 1.2 billion (16% of world total)</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1/3 of the world's youth will be in Africa by 2050</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The world's poorest continent with 37 of the 40 poorest countries in the world</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Before the rise of Islam in the 7th century, Christianity was the main religious belief</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In late 19th century, colonialism reintroduced Christianity to Central, South, and West Africa</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Further towards the South, greater the coverage of Christianity. Africa has ¼ of Christians worldwide</a:t>
            </a:r>
          </a:p>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AIDS epidemic is under control</a:t>
            </a:r>
          </a:p>
        </p:txBody>
      </p:sp>
      <p:sp>
        <p:nvSpPr>
          <p:cNvPr id="6" name="TextBox 5">
            <a:extLst>
              <a:ext uri="{FF2B5EF4-FFF2-40B4-BE49-F238E27FC236}">
                <a16:creationId xmlns:a16="http://schemas.microsoft.com/office/drawing/2014/main" id="{B3B7BF9B-D023-1B49-9C64-4A1A49F1B75A}"/>
              </a:ext>
            </a:extLst>
          </p:cNvPr>
          <p:cNvSpPr txBox="1"/>
          <p:nvPr/>
        </p:nvSpPr>
        <p:spPr>
          <a:xfrm>
            <a:off x="331934" y="5847009"/>
            <a:ext cx="11541411" cy="769441"/>
          </a:xfrm>
          <a:prstGeom prst="rect">
            <a:avLst/>
          </a:prstGeom>
          <a:noFill/>
        </p:spPr>
        <p:txBody>
          <a:bodyPr wrap="square">
            <a:spAutoFit/>
          </a:bodyPr>
          <a:lstStyle/>
          <a:p>
            <a:pPr marL="274320" indent="-274320">
              <a:spcAft>
                <a:spcPts val="800"/>
              </a:spcAft>
              <a:buFont typeface="Arial" panose="020B0604020202020204" pitchFamily="34" charset="0"/>
              <a:buChar char="•"/>
            </a:pPr>
            <a:r>
              <a:rPr lang="en-US" altLang="zh-TW" sz="2200" dirty="0">
                <a:solidFill>
                  <a:schemeClr val="bg1"/>
                </a:solidFill>
                <a:ea typeface="Microsoft JhengHei" panose="020B0604030504040204" pitchFamily="34" charset="-120"/>
                <a:cs typeface="Times New Roman" panose="02020603050405020304" pitchFamily="18" charset="0"/>
              </a:rPr>
              <a:t>Improvements seen in clean drinking water, maternal and child health, basic education, and electricity supply</a:t>
            </a:r>
          </a:p>
        </p:txBody>
      </p:sp>
    </p:spTree>
    <p:extLst>
      <p:ext uri="{BB962C8B-B14F-4D97-AF65-F5344CB8AC3E}">
        <p14:creationId xmlns:p14="http://schemas.microsoft.com/office/powerpoint/2010/main" val="1397967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6C7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15D363-5D0A-4B96-9D98-66D10AC73896}"/>
              </a:ext>
            </a:extLst>
          </p:cNvPr>
          <p:cNvSpPr txBox="1"/>
          <p:nvPr/>
        </p:nvSpPr>
        <p:spPr>
          <a:xfrm>
            <a:off x="3810000" y="1856457"/>
            <a:ext cx="8011078" cy="3706143"/>
          </a:xfrm>
          <a:prstGeom prst="rect">
            <a:avLst/>
          </a:prstGeom>
          <a:noFill/>
        </p:spPr>
        <p:txBody>
          <a:bodyPr wrap="square">
            <a:spAutoFit/>
          </a:bodyPr>
          <a:lstStyle/>
          <a:p>
            <a:pPr marL="274320" indent="-274320">
              <a:spcAft>
                <a:spcPts val="1800"/>
              </a:spcAft>
              <a:buFont typeface="Arial" panose="020B0604020202020204" pitchFamily="34" charset="0"/>
              <a:buChar char="•"/>
            </a:pPr>
            <a:r>
              <a:rPr lang="en-US" altLang="zh-TW" sz="2400" dirty="0">
                <a:solidFill>
                  <a:schemeClr val="bg1"/>
                </a:solidFill>
                <a:ea typeface="Microsoft JhengHei" panose="020B0604030504040204" pitchFamily="34" charset="-120"/>
                <a:cs typeface="Times New Roman" panose="02020603050405020304" pitchFamily="18" charset="0"/>
              </a:rPr>
              <a:t>North Africa: Where preaching of Islam to Arabs started</a:t>
            </a:r>
          </a:p>
          <a:p>
            <a:pPr marL="274320" indent="-274320">
              <a:lnSpc>
                <a:spcPts val="3700"/>
              </a:lnSpc>
              <a:spcAft>
                <a:spcPts val="1800"/>
              </a:spcAft>
              <a:buFont typeface="Arial" panose="020B0604020202020204" pitchFamily="34" charset="0"/>
              <a:buChar char="•"/>
            </a:pPr>
            <a:r>
              <a:rPr lang="en-US" altLang="zh-TW" sz="2400" dirty="0">
                <a:solidFill>
                  <a:schemeClr val="bg1"/>
                </a:solidFill>
                <a:ea typeface="Microsoft JhengHei" panose="020B0604030504040204" pitchFamily="34" charset="-120"/>
                <a:cs typeface="Times New Roman" panose="02020603050405020304" pitchFamily="18" charset="0"/>
              </a:rPr>
              <a:t>West Africa: Origin of gold mining and export of slavery</a:t>
            </a:r>
          </a:p>
          <a:p>
            <a:pPr marL="274320" indent="-274320">
              <a:spcAft>
                <a:spcPts val="1800"/>
              </a:spcAft>
              <a:buFont typeface="Arial" panose="020B0604020202020204" pitchFamily="34" charset="0"/>
              <a:buChar char="•"/>
            </a:pPr>
            <a:r>
              <a:rPr lang="en-US" altLang="zh-TW" sz="2400" dirty="0">
                <a:solidFill>
                  <a:schemeClr val="bg1"/>
                </a:solidFill>
                <a:ea typeface="Microsoft JhengHei" panose="020B0604030504040204" pitchFamily="34" charset="-120"/>
                <a:cs typeface="Times New Roman" panose="02020603050405020304" pitchFamily="18" charset="0"/>
              </a:rPr>
              <a:t>Central Africa: Higher proportion of Christian in these countries, which, unfortunately, caught in civil wars</a:t>
            </a:r>
          </a:p>
          <a:p>
            <a:pPr marL="274320" indent="-274320">
              <a:spcAft>
                <a:spcPts val="1800"/>
              </a:spcAft>
              <a:buFont typeface="Arial" panose="020B0604020202020204" pitchFamily="34" charset="0"/>
              <a:buChar char="•"/>
            </a:pPr>
            <a:r>
              <a:rPr lang="en-US" altLang="zh-TW" sz="2400" dirty="0">
                <a:solidFill>
                  <a:schemeClr val="bg1"/>
                </a:solidFill>
                <a:ea typeface="Microsoft JhengHei" panose="020B0604030504040204" pitchFamily="34" charset="-120"/>
                <a:cs typeface="Times New Roman" panose="02020603050405020304" pitchFamily="18" charset="0"/>
              </a:rPr>
              <a:t>South Africa: Broad coverage of Christianity -  Localized churches is a key factor to the growth </a:t>
            </a:r>
          </a:p>
          <a:p>
            <a:pPr marL="274320" indent="-274320">
              <a:spcAft>
                <a:spcPts val="1800"/>
              </a:spcAft>
              <a:buFont typeface="Arial" panose="020B0604020202020204" pitchFamily="34" charset="0"/>
              <a:buChar char="•"/>
            </a:pPr>
            <a:r>
              <a:rPr lang="en-US" altLang="zh-TW" sz="2400" dirty="0">
                <a:solidFill>
                  <a:schemeClr val="bg1"/>
                </a:solidFill>
                <a:ea typeface="Microsoft JhengHei" panose="020B0604030504040204" pitchFamily="34" charset="-120"/>
                <a:cs typeface="Times New Roman" panose="02020603050405020304" pitchFamily="18" charset="0"/>
              </a:rPr>
              <a:t>East Africa: Setback in growth of Islam</a:t>
            </a:r>
          </a:p>
        </p:txBody>
      </p:sp>
      <p:pic>
        <p:nvPicPr>
          <p:cNvPr id="6" name="Picture 5">
            <a:extLst>
              <a:ext uri="{FF2B5EF4-FFF2-40B4-BE49-F238E27FC236}">
                <a16:creationId xmlns:a16="http://schemas.microsoft.com/office/drawing/2014/main" id="{61133A9A-610D-45AD-A7A2-B152C97CF6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8" cy="92348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5476" t="302" r="31265" b="-302"/>
          <a:stretch/>
        </p:blipFill>
        <p:spPr>
          <a:xfrm>
            <a:off x="0" y="-15111"/>
            <a:ext cx="3428999" cy="6873111"/>
          </a:xfrm>
          <a:prstGeom prst="rect">
            <a:avLst/>
          </a:prstGeom>
        </p:spPr>
      </p:pic>
    </p:spTree>
    <p:extLst>
      <p:ext uri="{BB962C8B-B14F-4D97-AF65-F5344CB8AC3E}">
        <p14:creationId xmlns:p14="http://schemas.microsoft.com/office/powerpoint/2010/main" val="323994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6C7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06085B-C785-4F37-9E11-91B8B9897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14067692" cy="9364389"/>
          </a:xfrm>
          <a:prstGeom prst="rect">
            <a:avLst/>
          </a:prstGeom>
        </p:spPr>
      </p:pic>
      <p:pic>
        <p:nvPicPr>
          <p:cNvPr id="4" name="Picture 3">
            <a:extLst>
              <a:ext uri="{FF2B5EF4-FFF2-40B4-BE49-F238E27FC236}">
                <a16:creationId xmlns:a16="http://schemas.microsoft.com/office/drawing/2014/main" id="{193A965B-05B7-4DDD-9216-0B23FCACF6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44200" y="313862"/>
            <a:ext cx="1076879" cy="1075717"/>
          </a:xfrm>
          <a:prstGeom prst="rect">
            <a:avLst/>
          </a:prstGeom>
        </p:spPr>
      </p:pic>
      <p:sp>
        <p:nvSpPr>
          <p:cNvPr id="12" name="TextBox 11">
            <a:extLst>
              <a:ext uri="{FF2B5EF4-FFF2-40B4-BE49-F238E27FC236}">
                <a16:creationId xmlns:a16="http://schemas.microsoft.com/office/drawing/2014/main" id="{F0795083-B61B-4305-A6DD-398151CFBF2C}"/>
              </a:ext>
            </a:extLst>
          </p:cNvPr>
          <p:cNvSpPr txBox="1"/>
          <p:nvPr/>
        </p:nvSpPr>
        <p:spPr>
          <a:xfrm>
            <a:off x="1752600" y="3048000"/>
            <a:ext cx="8229600" cy="1200329"/>
          </a:xfrm>
          <a:prstGeom prst="rect">
            <a:avLst/>
          </a:prstGeom>
          <a:noFill/>
        </p:spPr>
        <p:txBody>
          <a:bodyPr wrap="square">
            <a:spAutoFit/>
          </a:bodyPr>
          <a:lstStyle/>
          <a:p>
            <a:pPr algn="ctr"/>
            <a:r>
              <a:rPr lang="en-US" altLang="zh-TW" sz="3600" b="1" dirty="0">
                <a:solidFill>
                  <a:schemeClr val="bg1"/>
                </a:solidFill>
                <a:ea typeface="Microsoft JhengHei" panose="020B0604030504040204" pitchFamily="34" charset="-120"/>
              </a:rPr>
              <a:t>Let us pray for </a:t>
            </a:r>
            <a:r>
              <a:rPr lang="en-US" altLang="zh-TW" sz="3600" b="1" dirty="0">
                <a:solidFill>
                  <a:srgbClr val="C00000"/>
                </a:solidFill>
                <a:ea typeface="Microsoft JhengHei" panose="020B0604030504040204" pitchFamily="34" charset="-120"/>
              </a:rPr>
              <a:t>Africa</a:t>
            </a:r>
            <a:r>
              <a:rPr lang="en-US" altLang="zh-TW" sz="3600" b="1" dirty="0">
                <a:solidFill>
                  <a:schemeClr val="bg1"/>
                </a:solidFill>
                <a:ea typeface="Microsoft JhengHei" panose="020B0604030504040204" pitchFamily="34" charset="-120"/>
              </a:rPr>
              <a:t> together</a:t>
            </a:r>
            <a:br>
              <a:rPr lang="en-MY" altLang="zh-TW" sz="3600" b="1" dirty="0">
                <a:solidFill>
                  <a:schemeClr val="bg1"/>
                </a:solidFill>
                <a:ea typeface="Microsoft JhengHei" panose="020B0604030504040204" pitchFamily="34" charset="-120"/>
              </a:rPr>
            </a:br>
            <a:r>
              <a:rPr lang="zh-TW" altLang="en-US" sz="3600" b="1" dirty="0">
                <a:ea typeface="Microsoft JhengHei" panose="020B0604030504040204" pitchFamily="34" charset="-120"/>
              </a:rPr>
              <a:t> </a:t>
            </a:r>
            <a:endParaRPr lang="en-US" sz="3600" b="1" dirty="0">
              <a:ea typeface="Microsoft JhengHei" panose="020B0604030504040204" pitchFamily="34" charset="-120"/>
            </a:endParaRPr>
          </a:p>
        </p:txBody>
      </p:sp>
    </p:spTree>
    <p:extLst>
      <p:ext uri="{BB962C8B-B14F-4D97-AF65-F5344CB8AC3E}">
        <p14:creationId xmlns:p14="http://schemas.microsoft.com/office/powerpoint/2010/main" val="2143846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27000" decel="27000" fill="hold" nodeType="withEffect">
                                  <p:stCondLst>
                                    <p:cond delay="0"/>
                                  </p:stCondLst>
                                  <p:childTnLst>
                                    <p:animMotion origin="layout" path="M 0 0 L 0 -0.275 " pathEditMode="relative" rAng="0" ptsTypes="AA">
                                      <p:cBhvr>
                                        <p:cTn id="8" dur="1600" fill="hold"/>
                                        <p:tgtEl>
                                          <p:spTgt spid="7"/>
                                        </p:tgtEl>
                                        <p:attrNameLst>
                                          <p:attrName>ppt_x</p:attrName>
                                          <p:attrName>ppt_y</p:attrName>
                                        </p:attrNameLst>
                                      </p:cBhvr>
                                      <p:rCtr x="0" y="-13750"/>
                                    </p:animMotion>
                                  </p:childTnLst>
                                </p:cTn>
                              </p:par>
                              <p:par>
                                <p:cTn id="9" presetID="10" presetClass="exit" presetSubtype="0" fill="hold" nodeType="withEffect">
                                  <p:stCondLst>
                                    <p:cond delay="140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ntr" presetSubtype="0" fill="hold" grpId="0" nodeType="withEffect">
                                  <p:stCondLst>
                                    <p:cond delay="90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4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100" t="21951" r="91" b="767"/>
          <a:stretch/>
        </p:blipFill>
        <p:spPr>
          <a:xfrm>
            <a:off x="-52646" y="0"/>
            <a:ext cx="12268199" cy="7243340"/>
          </a:xfrm>
          <a:prstGeom prst="rect">
            <a:avLst/>
          </a:prstGeom>
        </p:spPr>
      </p:pic>
      <p:sp>
        <p:nvSpPr>
          <p:cNvPr id="13" name="Rectangle 12">
            <a:extLst>
              <a:ext uri="{FF2B5EF4-FFF2-40B4-BE49-F238E27FC236}">
                <a16:creationId xmlns:a16="http://schemas.microsoft.com/office/drawing/2014/main" id="{DEB9E7C4-3AEA-4BD1-AAEF-321AED334C31}"/>
              </a:ext>
            </a:extLst>
          </p:cNvPr>
          <p:cNvSpPr/>
          <p:nvPr/>
        </p:nvSpPr>
        <p:spPr>
          <a:xfrm>
            <a:off x="2743199" y="1828800"/>
            <a:ext cx="9476509" cy="5414540"/>
          </a:xfrm>
          <a:prstGeom prst="rect">
            <a:avLst/>
          </a:prstGeom>
          <a:solidFill>
            <a:srgbClr val="6A182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5" name="TextBox 4">
            <a:extLst>
              <a:ext uri="{FF2B5EF4-FFF2-40B4-BE49-F238E27FC236}">
                <a16:creationId xmlns:a16="http://schemas.microsoft.com/office/drawing/2014/main" id="{CCDDC02D-BF17-4209-B8FA-6E7707F49146}"/>
              </a:ext>
            </a:extLst>
          </p:cNvPr>
          <p:cNvSpPr txBox="1"/>
          <p:nvPr/>
        </p:nvSpPr>
        <p:spPr>
          <a:xfrm>
            <a:off x="2739044" y="2057400"/>
            <a:ext cx="9476508" cy="4985980"/>
          </a:xfrm>
          <a:prstGeom prst="rect">
            <a:avLst/>
          </a:prstGeom>
          <a:noFill/>
        </p:spPr>
        <p:txBody>
          <a:bodyPr wrap="square">
            <a:spAutoFit/>
          </a:bodyPr>
          <a:lstStyle/>
          <a:p>
            <a:pPr algn="ctr"/>
            <a:r>
              <a:rPr lang="en-US" sz="2800" dirty="0">
                <a:solidFill>
                  <a:schemeClr val="bg1"/>
                </a:solidFill>
                <a:ea typeface="Microsoft JhengHei" panose="020B0604030504040204" pitchFamily="34" charset="-120"/>
              </a:rPr>
              <a:t>Heavenly Father, we pray for the five countries in North Africa - Egypt, Morocco, Algeria, Libya, and Mauritania. </a:t>
            </a:r>
          </a:p>
          <a:p>
            <a:pPr algn="ctr"/>
            <a:r>
              <a:rPr lang="en-US" sz="2800" dirty="0">
                <a:solidFill>
                  <a:schemeClr val="bg1"/>
                </a:solidFill>
                <a:ea typeface="Microsoft JhengHei" panose="020B0604030504040204" pitchFamily="34" charset="-120"/>
              </a:rPr>
              <a:t>May Your Word prosper among them. </a:t>
            </a:r>
          </a:p>
          <a:p>
            <a:pPr algn="ctr"/>
            <a:r>
              <a:rPr lang="en-US" sz="2800" dirty="0">
                <a:solidFill>
                  <a:schemeClr val="bg1"/>
                </a:solidFill>
                <a:ea typeface="Microsoft JhengHei" panose="020B0604030504040204" pitchFamily="34" charset="-120"/>
              </a:rPr>
              <a:t>Protect the messages of gospel radio and TV programs from being blocked but to enter the hearts of the listeners and generate their desires for the truth. </a:t>
            </a:r>
          </a:p>
          <a:p>
            <a:pPr algn="ctr">
              <a:spcAft>
                <a:spcPts val="1200"/>
              </a:spcAft>
            </a:pPr>
            <a:r>
              <a:rPr lang="en-US" sz="2800" dirty="0">
                <a:solidFill>
                  <a:schemeClr val="bg1"/>
                </a:solidFill>
                <a:ea typeface="Microsoft JhengHei" panose="020B0604030504040204" pitchFamily="34" charset="-120"/>
              </a:rPr>
              <a:t>Fill workers with wisdom and power when answering questions.</a:t>
            </a:r>
          </a:p>
          <a:p>
            <a:pPr algn="ctr">
              <a:spcAft>
                <a:spcPts val="1200"/>
              </a:spcAft>
            </a:pPr>
            <a:r>
              <a:rPr lang="en-US" sz="2800" b="1" dirty="0">
                <a:solidFill>
                  <a:schemeClr val="bg1"/>
                </a:solidFill>
                <a:ea typeface="Microsoft JhengHei" panose="020B0604030504040204" pitchFamily="34" charset="-120"/>
              </a:rPr>
              <a:t>May the Lord have mercy on the impoverished Sahel region. Make a way for them to experience the peace of Christ and provision of Heavenly Father amidst the killing and enslavement of multiple terrorist groups.</a:t>
            </a:r>
          </a:p>
        </p:txBody>
      </p:sp>
    </p:spTree>
    <p:extLst>
      <p:ext uri="{BB962C8B-B14F-4D97-AF65-F5344CB8AC3E}">
        <p14:creationId xmlns:p14="http://schemas.microsoft.com/office/powerpoint/2010/main" val="4150892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0CCD7D-5B36-134E-13EF-6B0F47D5ED56}"/>
              </a:ext>
            </a:extLst>
          </p:cNvPr>
          <p:cNvPicPr>
            <a:picLocks noChangeAspect="1"/>
          </p:cNvPicPr>
          <p:nvPr/>
        </p:nvPicPr>
        <p:blipFill rotWithShape="1">
          <a:blip r:embed="rId3">
            <a:extLst>
              <a:ext uri="{28A0092B-C50C-407E-A947-70E740481C1C}">
                <a14:useLocalDpi xmlns:a14="http://schemas.microsoft.com/office/drawing/2010/main" val="0"/>
              </a:ext>
            </a:extLst>
          </a:blip>
          <a:srcRect l="13764" t="12507" r="-54" b="22356"/>
          <a:stretch/>
        </p:blipFill>
        <p:spPr>
          <a:xfrm>
            <a:off x="0" y="-173768"/>
            <a:ext cx="12420600" cy="7031768"/>
          </a:xfrm>
          <a:prstGeom prst="rect">
            <a:avLst/>
          </a:prstGeom>
        </p:spPr>
      </p:pic>
      <p:sp>
        <p:nvSpPr>
          <p:cNvPr id="13" name="Rectangle 12">
            <a:extLst>
              <a:ext uri="{FF2B5EF4-FFF2-40B4-BE49-F238E27FC236}">
                <a16:creationId xmlns:a16="http://schemas.microsoft.com/office/drawing/2014/main" id="{DEB9E7C4-3AEA-4BD1-AAEF-321AED334C31}"/>
              </a:ext>
            </a:extLst>
          </p:cNvPr>
          <p:cNvSpPr/>
          <p:nvPr/>
        </p:nvSpPr>
        <p:spPr>
          <a:xfrm>
            <a:off x="2971800" y="2233353"/>
            <a:ext cx="9448800" cy="4648200"/>
          </a:xfrm>
          <a:prstGeom prst="rect">
            <a:avLst/>
          </a:prstGeom>
          <a:solidFill>
            <a:srgbClr val="0F6C7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14" name="TextBox 13">
            <a:extLst>
              <a:ext uri="{FF2B5EF4-FFF2-40B4-BE49-F238E27FC236}">
                <a16:creationId xmlns:a16="http://schemas.microsoft.com/office/drawing/2014/main" id="{CCDDC02D-BF17-4209-B8FA-6E7707F49146}"/>
              </a:ext>
            </a:extLst>
          </p:cNvPr>
          <p:cNvSpPr txBox="1"/>
          <p:nvPr/>
        </p:nvSpPr>
        <p:spPr>
          <a:xfrm>
            <a:off x="2971800" y="2461953"/>
            <a:ext cx="9448800" cy="4093428"/>
          </a:xfrm>
          <a:prstGeom prst="rect">
            <a:avLst/>
          </a:prstGeom>
          <a:noFill/>
        </p:spPr>
        <p:txBody>
          <a:bodyPr wrap="square">
            <a:spAutoFit/>
          </a:bodyPr>
          <a:lstStyle/>
          <a:p>
            <a:pPr algn="ctr"/>
            <a:r>
              <a:rPr lang="en-US" sz="2600" dirty="0">
                <a:solidFill>
                  <a:schemeClr val="bg1"/>
                </a:solidFill>
                <a:ea typeface="Microsoft JhengHei" panose="020B0604030504040204" pitchFamily="34" charset="-120"/>
                <a:cs typeface="Times New Roman" panose="02020603050405020304" pitchFamily="18" charset="0"/>
              </a:rPr>
              <a:t>Lord Jesus, we pray for the Bedouin nomads in North Africa. </a:t>
            </a:r>
          </a:p>
          <a:p>
            <a:pPr algn="ctr"/>
            <a:r>
              <a:rPr lang="en-US" sz="2600" dirty="0">
                <a:solidFill>
                  <a:schemeClr val="bg1"/>
                </a:solidFill>
                <a:ea typeface="Microsoft JhengHei" panose="020B0604030504040204" pitchFamily="34" charset="-120"/>
                <a:cs typeface="Times New Roman" panose="02020603050405020304" pitchFamily="18" charset="0"/>
              </a:rPr>
              <a:t>May Your love draw near to them. Lead them back to your sheepfold and to be the Lord's sheep, resting beside the living water and experiencing the goodness of Father God.</a:t>
            </a:r>
          </a:p>
          <a:p>
            <a:pPr algn="ctr"/>
            <a:endParaRPr lang="en-US" sz="2600" dirty="0">
              <a:solidFill>
                <a:schemeClr val="bg1"/>
              </a:solidFill>
              <a:ea typeface="Microsoft JhengHei" panose="020B0604030504040204" pitchFamily="34" charset="-120"/>
              <a:cs typeface="Times New Roman" panose="02020603050405020304" pitchFamily="18" charset="0"/>
            </a:endParaRPr>
          </a:p>
          <a:p>
            <a:pPr algn="ctr"/>
            <a:r>
              <a:rPr lang="en-US" sz="2600" b="1" dirty="0">
                <a:solidFill>
                  <a:schemeClr val="bg1"/>
                </a:solidFill>
                <a:ea typeface="Microsoft JhengHei" panose="020B0604030504040204" pitchFamily="34" charset="-120"/>
                <a:cs typeface="Times New Roman" panose="02020603050405020304" pitchFamily="18" charset="0"/>
              </a:rPr>
              <a:t>Heavenly Father, please bless the natives of North Africa,</a:t>
            </a:r>
          </a:p>
          <a:p>
            <a:pPr algn="ctr"/>
            <a:r>
              <a:rPr lang="en-US" sz="2600" b="1" dirty="0">
                <a:solidFill>
                  <a:schemeClr val="bg1"/>
                </a:solidFill>
                <a:ea typeface="Microsoft JhengHei" panose="020B0604030504040204" pitchFamily="34" charset="-120"/>
                <a:cs typeface="Times New Roman" panose="02020603050405020304" pitchFamily="18" charset="0"/>
              </a:rPr>
              <a:t>Guide the ministry to the 40 million Berbers to a breakthrough, Lead them to know God's love and to restore their ancestors’ faith,</a:t>
            </a:r>
          </a:p>
          <a:p>
            <a:pPr algn="ctr"/>
            <a:r>
              <a:rPr lang="en-US" sz="2600" b="1" dirty="0">
                <a:solidFill>
                  <a:schemeClr val="bg1"/>
                </a:solidFill>
                <a:ea typeface="Microsoft JhengHei" panose="020B0604030504040204" pitchFamily="34" charset="-120"/>
                <a:cs typeface="Times New Roman" panose="02020603050405020304" pitchFamily="18" charset="0"/>
              </a:rPr>
              <a:t>Preserve and equip Berber Christians to be evangelists,</a:t>
            </a:r>
          </a:p>
          <a:p>
            <a:pPr algn="ctr"/>
            <a:r>
              <a:rPr lang="en-US" sz="2600" b="1" dirty="0">
                <a:solidFill>
                  <a:schemeClr val="bg1"/>
                </a:solidFill>
                <a:ea typeface="Microsoft JhengHei" panose="020B0604030504040204" pitchFamily="34" charset="-120"/>
              </a:rPr>
              <a:t>Sharing the good news with their own people.</a:t>
            </a:r>
          </a:p>
        </p:txBody>
      </p:sp>
    </p:spTree>
    <p:extLst>
      <p:ext uri="{BB962C8B-B14F-4D97-AF65-F5344CB8AC3E}">
        <p14:creationId xmlns:p14="http://schemas.microsoft.com/office/powerpoint/2010/main" val="3089534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6" t="15891" r="19245" b="15891"/>
          <a:stretch/>
        </p:blipFill>
        <p:spPr>
          <a:xfrm>
            <a:off x="0" y="0"/>
            <a:ext cx="12219709" cy="6858000"/>
          </a:xfrm>
          <a:prstGeom prst="rect">
            <a:avLst/>
          </a:prstGeom>
        </p:spPr>
      </p:pic>
      <p:sp>
        <p:nvSpPr>
          <p:cNvPr id="6" name="Rectangle 5">
            <a:extLst>
              <a:ext uri="{FF2B5EF4-FFF2-40B4-BE49-F238E27FC236}">
                <a16:creationId xmlns:a16="http://schemas.microsoft.com/office/drawing/2014/main" id="{DEB9E7C4-3AEA-4BD1-AAEF-321AED334C31}"/>
              </a:ext>
            </a:extLst>
          </p:cNvPr>
          <p:cNvSpPr/>
          <p:nvPr/>
        </p:nvSpPr>
        <p:spPr>
          <a:xfrm>
            <a:off x="0" y="0"/>
            <a:ext cx="9067800" cy="6858000"/>
          </a:xfrm>
          <a:prstGeom prst="rect">
            <a:avLst/>
          </a:prstGeom>
          <a:solidFill>
            <a:srgbClr val="6A182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0070C0"/>
              </a:solidFill>
            </a:endParaRPr>
          </a:p>
        </p:txBody>
      </p:sp>
      <p:sp>
        <p:nvSpPr>
          <p:cNvPr id="5" name="TextBox 4">
            <a:extLst>
              <a:ext uri="{FF2B5EF4-FFF2-40B4-BE49-F238E27FC236}">
                <a16:creationId xmlns:a16="http://schemas.microsoft.com/office/drawing/2014/main" id="{CCDDC02D-BF17-4209-B8FA-6E7707F49146}"/>
              </a:ext>
            </a:extLst>
          </p:cNvPr>
          <p:cNvSpPr txBox="1"/>
          <p:nvPr/>
        </p:nvSpPr>
        <p:spPr>
          <a:xfrm>
            <a:off x="152400" y="552995"/>
            <a:ext cx="8763000" cy="5695405"/>
          </a:xfrm>
          <a:prstGeom prst="rect">
            <a:avLst/>
          </a:prstGeom>
          <a:noFill/>
        </p:spPr>
        <p:txBody>
          <a:bodyPr wrap="square">
            <a:spAutoFit/>
          </a:bodyPr>
          <a:lstStyle/>
          <a:p>
            <a:pPr algn="ctr">
              <a:lnSpc>
                <a:spcPct val="114000"/>
              </a:lnSpc>
            </a:pPr>
            <a:r>
              <a:rPr lang="en-US" sz="2400" dirty="0">
                <a:solidFill>
                  <a:schemeClr val="bg1"/>
                </a:solidFill>
                <a:ea typeface="Microsoft JhengHei" panose="020B0604030504040204" pitchFamily="34" charset="-120"/>
              </a:rPr>
              <a:t>Heavenly Father, we pray together for the 6.2 million </a:t>
            </a:r>
            <a:r>
              <a:rPr lang="en-US" sz="2400">
                <a:solidFill>
                  <a:schemeClr val="bg1"/>
                </a:solidFill>
                <a:ea typeface="Microsoft JhengHei" panose="020B0604030504040204" pitchFamily="34" charset="-120"/>
              </a:rPr>
              <a:t>Wolof people </a:t>
            </a:r>
            <a:r>
              <a:rPr lang="en-US" sz="2400" dirty="0">
                <a:solidFill>
                  <a:schemeClr val="bg1"/>
                </a:solidFill>
                <a:ea typeface="Microsoft JhengHei" panose="020B0604030504040204" pitchFamily="34" charset="-120"/>
              </a:rPr>
              <a:t>in West Africa. They do not have a complete Bible written in Wolof. We ask the Lord to take care of these believers, who are </a:t>
            </a:r>
          </a:p>
          <a:p>
            <a:pPr algn="ctr">
              <a:lnSpc>
                <a:spcPct val="114000"/>
              </a:lnSpc>
            </a:pPr>
            <a:r>
              <a:rPr lang="en-US" sz="2400" dirty="0">
                <a:solidFill>
                  <a:schemeClr val="bg1"/>
                </a:solidFill>
                <a:ea typeface="Microsoft JhengHei" panose="020B0604030504040204" pitchFamily="34" charset="-120"/>
              </a:rPr>
              <a:t>less than 1 in 10,000 Wolof people, that they will not lose their faith, </a:t>
            </a:r>
          </a:p>
          <a:p>
            <a:pPr algn="ctr">
              <a:lnSpc>
                <a:spcPct val="114000"/>
              </a:lnSpc>
            </a:pPr>
            <a:r>
              <a:rPr lang="en-US" sz="2400" dirty="0">
                <a:solidFill>
                  <a:schemeClr val="bg1"/>
                </a:solidFill>
                <a:ea typeface="Microsoft JhengHei" panose="020B0604030504040204" pitchFamily="34" charset="-120"/>
              </a:rPr>
              <a:t>but will grow in grace and truth in Christ. </a:t>
            </a:r>
          </a:p>
          <a:p>
            <a:pPr algn="ctr">
              <a:lnSpc>
                <a:spcPct val="114000"/>
              </a:lnSpc>
              <a:spcAft>
                <a:spcPts val="1200"/>
              </a:spcAft>
            </a:pPr>
            <a:r>
              <a:rPr lang="en-US" sz="2400" dirty="0">
                <a:solidFill>
                  <a:schemeClr val="bg1"/>
                </a:solidFill>
                <a:ea typeface="Microsoft JhengHei" panose="020B0604030504040204" pitchFamily="34" charset="-120"/>
              </a:rPr>
              <a:t>Pray that they will accept medical missionaries.</a:t>
            </a:r>
          </a:p>
          <a:p>
            <a:pPr algn="ctr">
              <a:lnSpc>
                <a:spcPct val="114000"/>
              </a:lnSpc>
            </a:pPr>
            <a:r>
              <a:rPr lang="en-US" sz="2400" b="1" dirty="0">
                <a:solidFill>
                  <a:schemeClr val="bg1"/>
                </a:solidFill>
                <a:ea typeface="Microsoft JhengHei" panose="020B0604030504040204" pitchFamily="34" charset="-120"/>
              </a:rPr>
              <a:t>Heavenly Father, the worsening drought in West Africa has caused death of a lot of children younger than five. </a:t>
            </a:r>
          </a:p>
          <a:p>
            <a:pPr algn="ctr">
              <a:lnSpc>
                <a:spcPct val="114000"/>
              </a:lnSpc>
            </a:pPr>
            <a:r>
              <a:rPr lang="en-US" sz="2400" b="1" dirty="0">
                <a:solidFill>
                  <a:schemeClr val="bg1"/>
                </a:solidFill>
                <a:ea typeface="Microsoft JhengHei" panose="020B0604030504040204" pitchFamily="34" charset="-120"/>
              </a:rPr>
              <a:t>We pray that the government and community decision makers will cooperate in sincerity, wisdom, and patience. </a:t>
            </a:r>
          </a:p>
          <a:p>
            <a:pPr algn="ctr">
              <a:lnSpc>
                <a:spcPct val="114000"/>
              </a:lnSpc>
            </a:pPr>
            <a:r>
              <a:rPr lang="en-US" sz="2400" b="1" dirty="0">
                <a:solidFill>
                  <a:schemeClr val="bg1"/>
                </a:solidFill>
                <a:ea typeface="Microsoft JhengHei" panose="020B0604030504040204" pitchFamily="34" charset="-120"/>
              </a:rPr>
              <a:t>Bless the most vulnerable families with the opportunity </a:t>
            </a:r>
          </a:p>
          <a:p>
            <a:pPr algn="ctr">
              <a:lnSpc>
                <a:spcPct val="114000"/>
              </a:lnSpc>
            </a:pPr>
            <a:r>
              <a:rPr lang="en-US" sz="2400" b="1" dirty="0">
                <a:solidFill>
                  <a:schemeClr val="bg1"/>
                </a:solidFill>
                <a:ea typeface="Microsoft JhengHei" panose="020B0604030504040204" pitchFamily="34" charset="-120"/>
              </a:rPr>
              <a:t>to improve their livelihoods and feed their children.</a:t>
            </a:r>
          </a:p>
          <a:p>
            <a:pPr algn="ctr">
              <a:lnSpc>
                <a:spcPct val="114000"/>
              </a:lnSpc>
            </a:pPr>
            <a:r>
              <a:rPr lang="en-US" sz="2400" b="1" dirty="0">
                <a:solidFill>
                  <a:schemeClr val="bg1"/>
                </a:solidFill>
                <a:ea typeface="Microsoft JhengHei" panose="020B0604030504040204" pitchFamily="34" charset="-120"/>
              </a:rPr>
              <a:t>We pray in the name of Jesus, Amen.</a:t>
            </a:r>
          </a:p>
        </p:txBody>
      </p:sp>
    </p:spTree>
    <p:extLst>
      <p:ext uri="{BB962C8B-B14F-4D97-AF65-F5344CB8AC3E}">
        <p14:creationId xmlns:p14="http://schemas.microsoft.com/office/powerpoint/2010/main" val="9639206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56C31-8894-454A-96DA-FF913E148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p:blipFill>
        <p:spPr>
          <a:xfrm>
            <a:off x="9525000" y="2590800"/>
            <a:ext cx="1771650" cy="2057400"/>
          </a:xfrm>
          <a:prstGeom prst="rect">
            <a:avLst/>
          </a:prstGeom>
          <a:ln>
            <a:noFill/>
          </a:ln>
          <a:effectLst/>
        </p:spPr>
      </p:pic>
      <p:pic>
        <p:nvPicPr>
          <p:cNvPr id="5" name="Picture 4">
            <a:extLst>
              <a:ext uri="{FF2B5EF4-FFF2-40B4-BE49-F238E27FC236}">
                <a16:creationId xmlns:a16="http://schemas.microsoft.com/office/drawing/2014/main" id="{B6BECD9B-835A-42BA-9EBD-CD47B273AC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74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TotalTime>10953</TotalTime>
  <Words>1342</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-apple-system</vt:lpstr>
      <vt:lpstr>Microsoft JhengHei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Esther</dc:creator>
  <cp:lastModifiedBy>Yeng Shiow Lim</cp:lastModifiedBy>
  <cp:revision>2591</cp:revision>
  <dcterms:created xsi:type="dcterms:W3CDTF">2020-11-06T17:04:32Z</dcterms:created>
  <dcterms:modified xsi:type="dcterms:W3CDTF">2022-11-30T02:39:20Z</dcterms:modified>
</cp:coreProperties>
</file>