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notesMasterIdLst>
    <p:notesMasterId r:id="rId10"/>
  </p:notesMasterIdLst>
  <p:sldIdLst>
    <p:sldId id="270" r:id="rId2"/>
    <p:sldId id="311" r:id="rId3"/>
    <p:sldId id="365" r:id="rId4"/>
    <p:sldId id="371" r:id="rId5"/>
    <p:sldId id="342" r:id="rId6"/>
    <p:sldId id="374" r:id="rId7"/>
    <p:sldId id="375" r:id="rId8"/>
    <p:sldId id="34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fan" initials="ef" lastIdx="1" clrIdx="0">
    <p:extLst>
      <p:ext uri="{19B8F6BF-5375-455C-9EA6-DF929625EA0E}">
        <p15:presenceInfo xmlns:p15="http://schemas.microsoft.com/office/powerpoint/2012/main" userId="075f14a0ffea5f7f" providerId="Windows Live"/>
      </p:ext>
    </p:extLst>
  </p:cmAuthor>
  <p:cmAuthor id="2" name="Yeng Shiow Lim" initials="YSL" lastIdx="1" clrIdx="1">
    <p:extLst>
      <p:ext uri="{19B8F6BF-5375-455C-9EA6-DF929625EA0E}">
        <p15:presenceInfo xmlns:p15="http://schemas.microsoft.com/office/powerpoint/2012/main" userId="385ee0dce7a98e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85"/>
    <a:srgbClr val="643A5A"/>
    <a:srgbClr val="992345"/>
    <a:srgbClr val="4A475D"/>
    <a:srgbClr val="6A182F"/>
    <a:srgbClr val="390D1A"/>
    <a:srgbClr val="FFFFCC"/>
    <a:srgbClr val="0F6C7F"/>
    <a:srgbClr val="670D0D"/>
    <a:srgbClr val="325C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24" autoAdjust="0"/>
    <p:restoredTop sz="77455" autoAdjust="0"/>
  </p:normalViewPr>
  <p:slideViewPr>
    <p:cSldViewPr>
      <p:cViewPr varScale="1">
        <p:scale>
          <a:sx n="69" d="100"/>
          <a:sy n="69" d="100"/>
        </p:scale>
        <p:origin x="1018" y="58"/>
      </p:cViewPr>
      <p:guideLst>
        <p:guide orient="horz" pos="2160"/>
        <p:guide pos="3840"/>
      </p:guideLst>
    </p:cSldViewPr>
  </p:slideViewPr>
  <p:notesTextViewPr>
    <p:cViewPr>
      <p:scale>
        <a:sx n="75" d="100"/>
        <a:sy n="75" d="100"/>
      </p:scale>
      <p:origin x="0" y="-1363"/>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9FC77-4C07-4250-9504-1442D3B1CB40}" type="datetimeFigureOut">
              <a:rPr lang="en-US" smtClean="0"/>
              <a:pPr/>
              <a:t>8/5/2022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70A47A-5C7E-436F-BE97-00A4918567CB}" type="slidenum">
              <a:rPr lang="en-US" smtClean="0"/>
              <a:pPr/>
              <a:t>‹#›</a:t>
            </a:fld>
            <a:endParaRPr lang="en-US"/>
          </a:p>
        </p:txBody>
      </p:sp>
    </p:spTree>
    <p:extLst>
      <p:ext uri="{BB962C8B-B14F-4D97-AF65-F5344CB8AC3E}">
        <p14:creationId xmlns:p14="http://schemas.microsoft.com/office/powerpoint/2010/main" val="1136157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spcBef>
                <a:spcPts val="0"/>
              </a:spcBef>
              <a:spcAft>
                <a:spcPts val="0"/>
              </a:spcAft>
            </a:pPr>
            <a:r>
              <a:rPr lang="en-US" altLang="zh-TW" sz="1200" b="1" dirty="0">
                <a:solidFill>
                  <a:srgbClr val="FF0000"/>
                </a:solidFill>
                <a:effectLst/>
                <a:latin typeface="Century Gothic" panose="020B0502020202020204" pitchFamily="34" charset="0"/>
                <a:ea typeface="PMingLiU" panose="02020500000000000000" pitchFamily="18" charset="-120"/>
                <a:cs typeface="Times New Roman" panose="02020603050405020304" pitchFamily="18" charset="0"/>
              </a:rPr>
              <a:t>Introduction:</a:t>
            </a:r>
          </a:p>
          <a:p>
            <a:pPr marL="0" marR="0">
              <a:spcBef>
                <a:spcPts val="0"/>
              </a:spcBef>
              <a:spcAft>
                <a:spcPts val="0"/>
              </a:spcAft>
            </a:pPr>
            <a:r>
              <a:rPr lang="en-US" altLang="zh-TW" sz="1200" dirty="0">
                <a:solidFill>
                  <a:srgbClr val="FF0000"/>
                </a:solidFill>
                <a:effectLst/>
                <a:latin typeface="Century Gothic" panose="020B0502020202020204" pitchFamily="34" charset="0"/>
                <a:ea typeface="PMingLiU" panose="02020500000000000000" pitchFamily="18" charset="-120"/>
                <a:cs typeface="Times New Roman" panose="02020603050405020304" pitchFamily="18" charset="0"/>
              </a:rPr>
              <a:t> </a:t>
            </a:r>
          </a:p>
          <a:p>
            <a:pPr marL="0" marR="0">
              <a:spcBef>
                <a:spcPts val="0"/>
              </a:spcBef>
              <a:spcAft>
                <a:spcPts val="0"/>
              </a:spcAft>
            </a:pPr>
            <a:r>
              <a:rPr lang="en-US" altLang="zh-TW" sz="1200" dirty="0">
                <a:solidFill>
                  <a:srgbClr val="FF0000"/>
                </a:solidFill>
                <a:effectLst/>
                <a:latin typeface="Century Gothic" panose="020B0502020202020204" pitchFamily="34" charset="0"/>
                <a:ea typeface="PMingLiU" panose="02020500000000000000" pitchFamily="18" charset="-120"/>
                <a:cs typeface="Times New Roman" panose="02020603050405020304" pitchFamily="18" charset="0"/>
              </a:rPr>
              <a:t>The Shocking Takeover of Power</a:t>
            </a:r>
          </a:p>
          <a:p>
            <a:pPr marL="0" marR="0">
              <a:spcBef>
                <a:spcPts val="0"/>
              </a:spcBef>
              <a:spcAft>
                <a:spcPts val="0"/>
              </a:spcAft>
            </a:pPr>
            <a:r>
              <a:rPr lang="en-US" altLang="zh-TW" sz="1200" dirty="0">
                <a:solidFill>
                  <a:srgbClr val="FF0000"/>
                </a:solidFill>
                <a:effectLst/>
                <a:latin typeface="Century Gothic" panose="020B0502020202020204" pitchFamily="34" charset="0"/>
                <a:ea typeface="PMingLiU" panose="02020500000000000000" pitchFamily="18" charset="-120"/>
                <a:cs typeface="Times New Roman" panose="02020603050405020304" pitchFamily="18" charset="0"/>
              </a:rPr>
              <a:t>In February 2021, the military attacked at dawn to overthrow the elected government. Revolts and repression began in various places while the epidemic Covid-19 simultaneously attacked people mercilessly.</a:t>
            </a:r>
          </a:p>
          <a:p>
            <a:pPr marL="0" marR="0">
              <a:spcBef>
                <a:spcPts val="0"/>
              </a:spcBef>
              <a:spcAft>
                <a:spcPts val="0"/>
              </a:spcAft>
            </a:pPr>
            <a:r>
              <a:rPr lang="en-US" altLang="zh-TW" sz="1200" dirty="0">
                <a:solidFill>
                  <a:srgbClr val="FF0000"/>
                </a:solidFill>
                <a:effectLst/>
                <a:latin typeface="Century Gothic" panose="020B0502020202020204" pitchFamily="34" charset="0"/>
                <a:ea typeface="PMingLiU" panose="02020500000000000000" pitchFamily="18" charset="-120"/>
                <a:cs typeface="Times New Roman" panose="02020603050405020304" pitchFamily="18" charset="0"/>
              </a:rPr>
              <a:t>Through the perspective of missionaries and local pastors, we will walk into the Myanmar impacted</a:t>
            </a:r>
            <a:r>
              <a:rPr lang="en-US" altLang="zh-TW" sz="1200" baseline="0" dirty="0">
                <a:solidFill>
                  <a:srgbClr val="FF0000"/>
                </a:solidFill>
                <a:effectLst/>
                <a:latin typeface="Century Gothic" panose="020B0502020202020204" pitchFamily="34" charset="0"/>
                <a:ea typeface="PMingLiU" panose="02020500000000000000" pitchFamily="18" charset="-120"/>
                <a:cs typeface="Times New Roman" panose="02020603050405020304" pitchFamily="18" charset="0"/>
              </a:rPr>
              <a:t> by</a:t>
            </a:r>
            <a:r>
              <a:rPr lang="en-US" altLang="zh-TW" sz="1200" dirty="0">
                <a:solidFill>
                  <a:srgbClr val="FF0000"/>
                </a:solidFill>
                <a:effectLst/>
                <a:latin typeface="Century Gothic" panose="020B0502020202020204" pitchFamily="34" charset="0"/>
                <a:ea typeface="PMingLiU" panose="02020500000000000000" pitchFamily="18" charset="-120"/>
                <a:cs typeface="Times New Roman" panose="02020603050405020304" pitchFamily="18" charset="0"/>
              </a:rPr>
              <a:t> the February coup d'état, share our hearts with the suffering people, and cry out for God's mercy.</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4770A47A-5C7E-436F-BE97-00A4918567CB}" type="slidenum">
              <a:rPr lang="en-US" smtClean="0"/>
              <a:pPr/>
              <a:t>1</a:t>
            </a:fld>
            <a:endParaRPr lang="en-US" dirty="0"/>
          </a:p>
        </p:txBody>
      </p:sp>
    </p:spTree>
    <p:extLst>
      <p:ext uri="{BB962C8B-B14F-4D97-AF65-F5344CB8AC3E}">
        <p14:creationId xmlns:p14="http://schemas.microsoft.com/office/powerpoint/2010/main" val="1557198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lvl="0" indent="0" algn="just">
              <a:lnSpc>
                <a:spcPts val="1800"/>
              </a:lnSpc>
              <a:buFont typeface="Symbol" panose="05050102010706020507" pitchFamily="18" charset="2"/>
              <a:buNone/>
            </a:pPr>
            <a:r>
              <a:rPr lang="en-US" altLang="zh-CN" sz="1200" b="1" dirty="0" smtClean="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Myanmar : </a:t>
            </a:r>
            <a:endParaRPr lang="en-US" altLang="zh-CN" sz="1200" b="1"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endParaRPr>
          </a:p>
          <a:p>
            <a:pPr marL="0" lvl="0" indent="0" algn="just">
              <a:lnSpc>
                <a:spcPts val="1800"/>
              </a:lnSpc>
              <a:buFont typeface="Symbol" panose="05050102010706020507" pitchFamily="18" charset="2"/>
              <a:buNone/>
            </a:pP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Country name: Republic of the Union of Myanmar. "Myanmar" means "far outskirts".</a:t>
            </a:r>
          </a:p>
          <a:p>
            <a:pPr marL="0" lvl="0" indent="0" algn="just">
              <a:lnSpc>
                <a:spcPts val="1800"/>
              </a:lnSpc>
              <a:buFont typeface="Symbol" panose="05050102010706020507" pitchFamily="18" charset="2"/>
              <a:buNone/>
            </a:pP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Location: Located in the western part of the Indo-China Peninsula, bordering India and Bangladesh in the northwest, China in the northeast, and Thailand and Laos in the southeast.</a:t>
            </a:r>
          </a:p>
          <a:p>
            <a:pPr marL="0" lvl="0" indent="0" algn="just">
              <a:lnSpc>
                <a:spcPts val="1800"/>
              </a:lnSpc>
              <a:buFont typeface="Symbol" panose="05050102010706020507" pitchFamily="18" charset="2"/>
              <a:buNone/>
            </a:pP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Main ethnic groups: 68% </a:t>
            </a:r>
            <a:r>
              <a:rPr lang="en-US" altLang="zh-CN" sz="1200" b="0" dirty="0" err="1">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Bamar</a:t>
            </a: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 9% Shan, 7% Karen, 3.5% Rakhine, 2.8% Mon, 2.5% Chinese, 1.5% Kachin, 1.3% Indian, 1% Chin, 5.8% </a:t>
            </a:r>
            <a:r>
              <a:rPr lang="en-US" altLang="zh-CN" sz="1200" b="0" dirty="0" err="1">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Kayah</a:t>
            </a: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 </a:t>
            </a:r>
            <a:r>
              <a:rPr lang="en-US" altLang="zh-CN" sz="1200" b="0" dirty="0" err="1">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Wa</a:t>
            </a: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 and others.</a:t>
            </a:r>
          </a:p>
          <a:p>
            <a:pPr marL="0" lvl="0" indent="0" algn="just">
              <a:lnSpc>
                <a:spcPts val="1800"/>
              </a:lnSpc>
              <a:buFont typeface="Symbol" panose="05050102010706020507" pitchFamily="18" charset="2"/>
              <a:buNone/>
            </a:pP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Official language: Burmese.</a:t>
            </a:r>
          </a:p>
          <a:p>
            <a:pPr marL="0" lvl="0" indent="0" algn="just">
              <a:lnSpc>
                <a:spcPts val="1800"/>
              </a:lnSpc>
              <a:buFont typeface="Symbol" panose="05050102010706020507" pitchFamily="18" charset="2"/>
              <a:buNone/>
            </a:pP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Important festivals: National Day on January 4; Songkran in mid-April.</a:t>
            </a:r>
          </a:p>
          <a:p>
            <a:pPr marL="0" lvl="0" indent="0" algn="just">
              <a:lnSpc>
                <a:spcPts val="1800"/>
              </a:lnSpc>
              <a:buFont typeface="Symbol" panose="05050102010706020507" pitchFamily="18" charset="2"/>
              <a:buNone/>
            </a:pPr>
            <a:endPar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endParaRPr>
          </a:p>
          <a:p>
            <a:pPr marL="0" lvl="0" indent="0" algn="just">
              <a:lnSpc>
                <a:spcPts val="1800"/>
              </a:lnSpc>
              <a:buFont typeface="Symbol" panose="05050102010706020507" pitchFamily="18" charset="2"/>
              <a:buNone/>
            </a:pPr>
            <a:r>
              <a:rPr lang="en-US" altLang="zh-CN" sz="1200" b="1"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History: A British colony before independence in 1948.</a:t>
            </a:r>
          </a:p>
          <a:p>
            <a:pPr marL="0" lvl="0" indent="0" algn="just">
              <a:lnSpc>
                <a:spcPts val="1800"/>
              </a:lnSpc>
              <a:buFont typeface="Symbol" panose="05050102010706020507" pitchFamily="18" charset="2"/>
              <a:buNone/>
            </a:pP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In the 10th century, Burmese and Mon people established a dynasty that combined Hinduism and Buddhism. After that, the country experienced the Bagan, </a:t>
            </a:r>
            <a:r>
              <a:rPr lang="en-US" altLang="zh-CN" sz="1200" b="0" dirty="0" err="1">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Toungoo</a:t>
            </a: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 and </a:t>
            </a:r>
            <a:r>
              <a:rPr lang="en-US" altLang="zh-CN" sz="1200" b="0" dirty="0" err="1">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Gongbang</a:t>
            </a: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 dynasties.</a:t>
            </a:r>
          </a:p>
          <a:p>
            <a:pPr marL="0" lvl="0" indent="0" algn="just">
              <a:lnSpc>
                <a:spcPts val="1800"/>
              </a:lnSpc>
              <a:buFont typeface="Symbol" panose="05050102010706020507" pitchFamily="18" charset="2"/>
              <a:buNone/>
            </a:pP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The Ne Win coup took place on March 2, 1962. The pro-democracy movement took place on August 8, 1988. The </a:t>
            </a:r>
            <a:r>
              <a:rPr lang="en-US" altLang="zh-CN" sz="1200" b="0" dirty="0" err="1">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Su</a:t>
            </a: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 </a:t>
            </a:r>
            <a:r>
              <a:rPr lang="en-US" altLang="zh-CN" sz="1200" b="0" dirty="0" err="1">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Maung</a:t>
            </a: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 coup took place on September 18, 1988.</a:t>
            </a:r>
          </a:p>
          <a:p>
            <a:pPr marL="0" lvl="0" indent="0" algn="just">
              <a:lnSpc>
                <a:spcPts val="1800"/>
              </a:lnSpc>
              <a:buFont typeface="Symbol" panose="05050102010706020507" pitchFamily="18" charset="2"/>
              <a:buNone/>
            </a:pP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February 1, 2021 Min Aung Hlaing coup: Junta seized power and claimed that the National League for Democracy (NLD) cheated in 2020 elections. They arrested leader Aung San Suu Kyi, President Win </a:t>
            </a:r>
            <a:r>
              <a:rPr lang="en-US" altLang="zh-CN" sz="1200" b="0" dirty="0" err="1">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Myint</a:t>
            </a: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 and several high-ranking officials and announced one-year state of emergency.</a:t>
            </a:r>
          </a:p>
          <a:p>
            <a:pPr marL="0" lvl="0" indent="0" algn="just">
              <a:lnSpc>
                <a:spcPts val="1800"/>
              </a:lnSpc>
              <a:buFont typeface="Symbol" panose="05050102010706020507" pitchFamily="18" charset="2"/>
              <a:buNone/>
            </a:pPr>
            <a:endPar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endParaRPr>
          </a:p>
          <a:p>
            <a:pPr marL="0" lvl="0" indent="0" algn="just">
              <a:lnSpc>
                <a:spcPts val="1800"/>
              </a:lnSpc>
              <a:buFont typeface="Symbol" panose="05050102010706020507" pitchFamily="18" charset="2"/>
              <a:buNone/>
            </a:pP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After the coup, shootings and explosions happened everywhere. Villages and churches were burned down. People lost their homes and became refugees. As of January 14, 2022, 1,469 people were killed, 11,554 people were arrested, and 1,966 people were wanted. Among these numbers, 80 pastors were killed. &gt;48,000 refugees hid in caves. After each coup, the intellectuals went abroad. Those who stayed were vulnerable groups who could not help themselves and were in poor conditions, which was obviously a disadvantage to the development of the country.</a:t>
            </a:r>
          </a:p>
          <a:p>
            <a:pPr marL="0" lvl="0" indent="0" algn="just">
              <a:lnSpc>
                <a:spcPts val="1800"/>
              </a:lnSpc>
              <a:buFont typeface="Symbol" panose="05050102010706020507" pitchFamily="18" charset="2"/>
              <a:buNone/>
            </a:pPr>
            <a:endPar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endParaRPr>
          </a:p>
          <a:p>
            <a:pPr marL="0" lvl="0" indent="0" algn="just">
              <a:lnSpc>
                <a:spcPts val="1800"/>
              </a:lnSpc>
              <a:buFont typeface="Symbol" panose="05050102010706020507" pitchFamily="18" charset="2"/>
              <a:buNone/>
            </a:pP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Myanmar's economy is projected to shrink by 18% and the value of the kyat to depreciate by &gt;20% in year 2022. Prices skyrocketed and cash flow has been in shortage. 25.6% of people live below the national poverty line. 67% of the working population earn less than $2 a day.</a:t>
            </a:r>
          </a:p>
          <a:p>
            <a:pPr marL="0" lvl="0" indent="0" algn="just">
              <a:lnSpc>
                <a:spcPts val="1800"/>
              </a:lnSpc>
              <a:buFont typeface="Symbol" panose="05050102010706020507" pitchFamily="18" charset="2"/>
              <a:buNone/>
            </a:pPr>
            <a:endPar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endParaRPr>
          </a:p>
          <a:p>
            <a:pPr marL="0" lvl="0" indent="0" algn="just">
              <a:lnSpc>
                <a:spcPts val="1800"/>
              </a:lnSpc>
              <a:buFont typeface="Symbol" panose="05050102010706020507" pitchFamily="18" charset="2"/>
              <a:buNone/>
            </a:pP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COVID-19: As of July 14, 2022, 613,000 confirmed cases and 19,434 deaths. "Covid-19 on Children" has recently occurred in remote areas. There are also strong monsoons that have caused flash floods, making the situation even worse for the victims.</a:t>
            </a:r>
          </a:p>
          <a:p>
            <a:pPr marL="0" lvl="0" indent="0" algn="just">
              <a:lnSpc>
                <a:spcPts val="1800"/>
              </a:lnSpc>
              <a:buFont typeface="Symbol" panose="05050102010706020507" pitchFamily="18" charset="2"/>
              <a:buNone/>
            </a:pPr>
            <a:endPar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endParaRPr>
          </a:p>
          <a:p>
            <a:pPr marL="0" lvl="0" indent="0" algn="just">
              <a:lnSpc>
                <a:spcPts val="1800"/>
              </a:lnSpc>
              <a:buFont typeface="Symbol" panose="05050102010706020507" pitchFamily="18" charset="2"/>
              <a:buNone/>
            </a:pP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Myanmar has nearly 90% Buddhists and 6% Christians, mostly ethnic minorities. The Burmese who believed in Buddhism controlled Myanmar's military and politics and used politics to manipulate religion.</a:t>
            </a:r>
          </a:p>
          <a:p>
            <a:pPr marL="0" lvl="0" indent="0" algn="just">
              <a:lnSpc>
                <a:spcPts val="1800"/>
              </a:lnSpc>
              <a:buFont typeface="Symbol" panose="05050102010706020507" pitchFamily="18" charset="2"/>
              <a:buNone/>
            </a:pP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Christians were persecuted and treated unfairly. Villages and churches were destroyed. The military arrested pastors for being "rebels" and slander. They broke into churches and confiscated Bibles and poetry collections. In June 2021, three priests were detained in the town of </a:t>
            </a:r>
            <a:r>
              <a:rPr lang="en-US" altLang="zh-CN" sz="1200" b="0" dirty="0" err="1">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Naumeng</a:t>
            </a: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 They were accused of using inflammatory language in their prayers. On September 18, 2021, in </a:t>
            </a:r>
            <a:r>
              <a:rPr lang="en-US" altLang="zh-CN" sz="1200" b="0" dirty="0" err="1">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Tanlang</a:t>
            </a:r>
            <a:r>
              <a:rPr lang="en-US" altLang="zh-CN" sz="1200" b="0" dirty="0">
                <a:solidFill>
                  <a:srgbClr val="000000"/>
                </a:solidFill>
                <a:effectLst/>
                <a:latin typeface="Century Gothic" panose="020B0502020202020204" pitchFamily="34" charset="0"/>
                <a:ea typeface="Microsoft YaHei" panose="020B0503020204020204" pitchFamily="34" charset="-122"/>
                <a:cs typeface="Arial" panose="020B0604020202020204" pitchFamily="34" charset="0"/>
              </a:rPr>
              <a:t> Township, Chin State, a pastor was shot and killed while trying to put out a fire caused by military shelling. Soldiers sawed off his fingers and snatched his wedding ring, an example of the brutality of the soldiers.</a:t>
            </a:r>
          </a:p>
          <a:p>
            <a:endParaRPr lang="en-US" altLang="zh-TW" sz="1200" b="0" dirty="0">
              <a:effectLst/>
              <a:latin typeface="Microsoft YaHei" panose="020B0503020204020204" pitchFamily="34"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770A47A-5C7E-436F-BE97-00A4918567CB}" type="slidenum">
              <a:rPr lang="en-US" smtClean="0"/>
              <a:pPr/>
              <a:t>2</a:t>
            </a:fld>
            <a:endParaRPr lang="en-US"/>
          </a:p>
        </p:txBody>
      </p:sp>
    </p:spTree>
    <p:extLst>
      <p:ext uri="{BB962C8B-B14F-4D97-AF65-F5344CB8AC3E}">
        <p14:creationId xmlns:p14="http://schemas.microsoft.com/office/powerpoint/2010/main" val="2181051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n-US" altLang="zh-TW" sz="1200" b="0" i="0" dirty="0">
                <a:solidFill>
                  <a:srgbClr val="585858"/>
                </a:solidFill>
                <a:effectLst/>
                <a:latin typeface="Microsoft YaHei" panose="020B0503020204020204" pitchFamily="34" charset="-122"/>
                <a:ea typeface="Microsoft YaHei" panose="020B0503020204020204" pitchFamily="34" charset="-122"/>
              </a:rPr>
              <a:t>The military continued to slaughter people in brutal ways, yet no country was willing to pay the price to stop it in practical and effective actions. The continuous conflict between the People's Self-Defense Forces and the military and the blockade of the Internet and transportation made the refugee aid ministry a huge challenge.</a:t>
            </a:r>
          </a:p>
          <a:p>
            <a:r>
              <a:rPr lang="en-US" altLang="zh-TW" sz="1200" b="0" i="0" dirty="0">
                <a:solidFill>
                  <a:srgbClr val="585858"/>
                </a:solidFill>
                <a:effectLst/>
                <a:latin typeface="Microsoft YaHei" panose="020B0503020204020204" pitchFamily="34" charset="-122"/>
                <a:ea typeface="Microsoft YaHei" panose="020B0503020204020204" pitchFamily="34" charset="-122"/>
              </a:rPr>
              <a:t>Thank God</a:t>
            </a:r>
            <a:r>
              <a:rPr lang="en-US" altLang="zh-TW" sz="1200" b="0" i="0" baseline="0" dirty="0">
                <a:solidFill>
                  <a:srgbClr val="585858"/>
                </a:solidFill>
                <a:effectLst/>
                <a:latin typeface="Microsoft YaHei" panose="020B0503020204020204" pitchFamily="34" charset="-122"/>
                <a:ea typeface="Microsoft YaHei" panose="020B0503020204020204" pitchFamily="34" charset="-122"/>
              </a:rPr>
              <a:t> that</a:t>
            </a:r>
            <a:r>
              <a:rPr lang="en-US" altLang="zh-TW" sz="1200" b="0" i="0" dirty="0">
                <a:solidFill>
                  <a:srgbClr val="585858"/>
                </a:solidFill>
                <a:effectLst/>
                <a:latin typeface="Microsoft YaHei" panose="020B0503020204020204" pitchFamily="34" charset="-122"/>
                <a:ea typeface="Microsoft YaHei" panose="020B0503020204020204" pitchFamily="34" charset="-122"/>
              </a:rPr>
              <a:t> the “Myanmar Timely Rain Relief Funds” has received the attention and support from many churches. The funds have helped many overseas churches that are persecuted and pastors and their families who are in distress. We are very grateful for the participation of the churches.</a:t>
            </a:r>
          </a:p>
          <a:p>
            <a:endParaRPr lang="en-US" altLang="zh-TW" sz="1200" b="0" i="0" dirty="0">
              <a:solidFill>
                <a:srgbClr val="585858"/>
              </a:solidFill>
              <a:effectLst/>
              <a:latin typeface="Microsoft YaHei" panose="020B0503020204020204" pitchFamily="34" charset="-122"/>
              <a:ea typeface="Microsoft YaHei" panose="020B0503020204020204" pitchFamily="34" charset="-122"/>
            </a:endParaRPr>
          </a:p>
          <a:p>
            <a:r>
              <a:rPr lang="en-US" altLang="zh-TW" sz="1200" b="0" i="0" dirty="0">
                <a:solidFill>
                  <a:srgbClr val="585858"/>
                </a:solidFill>
                <a:effectLst/>
                <a:latin typeface="Microsoft YaHei" panose="020B0503020204020204" pitchFamily="34" charset="-122"/>
                <a:ea typeface="Microsoft YaHei" panose="020B0503020204020204" pitchFamily="34" charset="-122"/>
              </a:rPr>
              <a:t>Thanks to the grace of the Lord, the </a:t>
            </a:r>
            <a:r>
              <a:rPr lang="en-US" altLang="zh-TW" sz="1200" b="0" i="0" dirty="0" err="1">
                <a:solidFill>
                  <a:srgbClr val="585858"/>
                </a:solidFill>
                <a:effectLst/>
                <a:latin typeface="Microsoft YaHei" panose="020B0503020204020204" pitchFamily="34" charset="-122"/>
                <a:ea typeface="Microsoft YaHei" panose="020B0503020204020204" pitchFamily="34" charset="-122"/>
              </a:rPr>
              <a:t>Manmin</a:t>
            </a:r>
            <a:r>
              <a:rPr lang="en-US" altLang="zh-TW" sz="1200" b="0" i="0" dirty="0">
                <a:solidFill>
                  <a:srgbClr val="585858"/>
                </a:solidFill>
                <a:effectLst/>
                <a:latin typeface="Microsoft YaHei" panose="020B0503020204020204" pitchFamily="34" charset="-122"/>
                <a:ea typeface="Microsoft YaHei" panose="020B0503020204020204" pitchFamily="34" charset="-122"/>
              </a:rPr>
              <a:t> Gospel Mission, a partner of the Mission Pathway on the Thai-Myanmar border continues to traverse mountains and mountains, working tirelessly, risking arrest, and in a low-profile to deliver rice, grain and other aid materials to the poor and starving families in Myanmar - a lot of them are old, weak, sick and disabled people. At the same time, stationery and toys were sent to the children who fled, so that they could still have the opportunity to learn and play in some joy. The hope is to allow them to ease their fears and continue to live with hope in difficult circumstances.</a:t>
            </a:r>
          </a:p>
          <a:p>
            <a:endParaRPr lang="en-US" altLang="zh-TW" sz="1200" b="0" i="0" dirty="0">
              <a:solidFill>
                <a:srgbClr val="585858"/>
              </a:solidFill>
              <a:effectLst/>
              <a:latin typeface="Microsoft YaHei" panose="020B0503020204020204" pitchFamily="34" charset="-122"/>
              <a:ea typeface="Microsoft YaHei" panose="020B0503020204020204" pitchFamily="34" charset="-122"/>
            </a:endParaRPr>
          </a:p>
          <a:p>
            <a:r>
              <a:rPr lang="en-US" altLang="zh-TW" sz="1200" b="0" i="0" dirty="0">
                <a:solidFill>
                  <a:srgbClr val="585858"/>
                </a:solidFill>
                <a:effectLst/>
                <a:latin typeface="Microsoft YaHei" panose="020B0503020204020204" pitchFamily="34" charset="-122"/>
                <a:ea typeface="Microsoft YaHei" panose="020B0503020204020204" pitchFamily="34" charset="-122"/>
              </a:rPr>
              <a:t>For details, please read: Myanmar Timely Rain Relief Briefing and Intercession.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rgbClr val="585858"/>
                </a:solidFill>
                <a:effectLst/>
                <a:latin typeface="Microsoft YaHei" panose="020B0503020204020204" pitchFamily="34" charset="-122"/>
                <a:ea typeface="Microsoft YaHei" panose="020B0503020204020204" pitchFamily="34" charset="-122"/>
                <a:cs typeface="+mn-cs"/>
              </a:rPr>
              <a:t>https://www.cross-roads.org/caring.php#myanmar</a:t>
            </a:r>
            <a:r>
              <a:rPr lang="zh-TW" altLang="en-US" sz="12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TW" sz="1200" b="0" i="0" kern="1200" dirty="0">
              <a:solidFill>
                <a:schemeClr val="tx1"/>
              </a:solidFill>
              <a:effectLst/>
              <a:latin typeface="Microsoft YaHei" panose="020B0503020204020204" pitchFamily="34" charset="-122"/>
              <a:ea typeface="Microsoft YaHei" panose="020B0503020204020204" pitchFamily="34" charset="-122"/>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effectLst/>
              <a:latin typeface="Microsoft YaHei" panose="020B0503020204020204" pitchFamily="34" charset="-122"/>
              <a:ea typeface="Microsoft YaHei" panose="020B0503020204020204" pitchFamily="34" charset="-122"/>
            </a:endParaRPr>
          </a:p>
        </p:txBody>
      </p:sp>
      <p:sp>
        <p:nvSpPr>
          <p:cNvPr id="4" name="Slide Number Placeholder 3"/>
          <p:cNvSpPr>
            <a:spLocks noGrp="1"/>
          </p:cNvSpPr>
          <p:nvPr>
            <p:ph type="sldNum" sz="quarter" idx="10"/>
          </p:nvPr>
        </p:nvSpPr>
        <p:spPr/>
        <p:txBody>
          <a:bodyPr/>
          <a:lstStyle/>
          <a:p>
            <a:fld id="{4770A47A-5C7E-436F-BE97-00A4918567CB}" type="slidenum">
              <a:rPr lang="en-US" smtClean="0"/>
              <a:pPr/>
              <a:t>3</a:t>
            </a:fld>
            <a:endParaRPr lang="en-US"/>
          </a:p>
        </p:txBody>
      </p:sp>
    </p:spTree>
    <p:extLst>
      <p:ext uri="{BB962C8B-B14F-4D97-AF65-F5344CB8AC3E}">
        <p14:creationId xmlns:p14="http://schemas.microsoft.com/office/powerpoint/2010/main" val="303402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4</a:t>
            </a:fld>
            <a:endParaRPr lang="en-US"/>
          </a:p>
        </p:txBody>
      </p:sp>
    </p:spTree>
    <p:extLst>
      <p:ext uri="{BB962C8B-B14F-4D97-AF65-F5344CB8AC3E}">
        <p14:creationId xmlns:p14="http://schemas.microsoft.com/office/powerpoint/2010/main" val="3063198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5</a:t>
            </a:fld>
            <a:endParaRPr lang="en-US"/>
          </a:p>
        </p:txBody>
      </p:sp>
    </p:spTree>
    <p:extLst>
      <p:ext uri="{BB962C8B-B14F-4D97-AF65-F5344CB8AC3E}">
        <p14:creationId xmlns:p14="http://schemas.microsoft.com/office/powerpoint/2010/main" val="1655470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6</a:t>
            </a:fld>
            <a:endParaRPr lang="en-US"/>
          </a:p>
        </p:txBody>
      </p:sp>
    </p:spTree>
    <p:extLst>
      <p:ext uri="{BB962C8B-B14F-4D97-AF65-F5344CB8AC3E}">
        <p14:creationId xmlns:p14="http://schemas.microsoft.com/office/powerpoint/2010/main" val="1595204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7</a:t>
            </a:fld>
            <a:endParaRPr lang="en-US"/>
          </a:p>
        </p:txBody>
      </p:sp>
    </p:spTree>
    <p:extLst>
      <p:ext uri="{BB962C8B-B14F-4D97-AF65-F5344CB8AC3E}">
        <p14:creationId xmlns:p14="http://schemas.microsoft.com/office/powerpoint/2010/main" val="1105799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pPr/>
              <a:t>8</a:t>
            </a:fld>
            <a:endParaRPr lang="en-US"/>
          </a:p>
        </p:txBody>
      </p:sp>
    </p:spTree>
    <p:extLst>
      <p:ext uri="{BB962C8B-B14F-4D97-AF65-F5344CB8AC3E}">
        <p14:creationId xmlns:p14="http://schemas.microsoft.com/office/powerpoint/2010/main" val="426505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75A894-F66E-45B4-AC16-03078491A5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 xmlns:a16="http://schemas.microsoft.com/office/drawing/2014/main" id="{1D910006-2876-4983-B1ED-78A744F841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 xmlns:a16="http://schemas.microsoft.com/office/drawing/2014/main" id="{C29E30F0-340C-4327-8FD2-755C12DB8364}"/>
              </a:ext>
            </a:extLst>
          </p:cNvPr>
          <p:cNvSpPr>
            <a:spLocks noGrp="1"/>
          </p:cNvSpPr>
          <p:nvPr>
            <p:ph type="dt" sz="half" idx="10"/>
          </p:nvPr>
        </p:nvSpPr>
        <p:spPr/>
        <p:txBody>
          <a:bodyPr/>
          <a:lstStyle/>
          <a:p>
            <a:fld id="{907E05AB-13C4-4FEF-8460-F7BC1550F1E5}" type="datetimeFigureOut">
              <a:rPr lang="en-US" smtClean="0"/>
              <a:pPr/>
              <a:t>8/5/2022</a:t>
            </a:fld>
            <a:endParaRPr lang="en-US"/>
          </a:p>
        </p:txBody>
      </p:sp>
      <p:sp>
        <p:nvSpPr>
          <p:cNvPr id="5" name="Footer Placeholder 4">
            <a:extLst>
              <a:ext uri="{FF2B5EF4-FFF2-40B4-BE49-F238E27FC236}">
                <a16:creationId xmlns="" xmlns:a16="http://schemas.microsoft.com/office/drawing/2014/main" id="{EEC42832-5165-4C1F-A9DF-A7A219AA1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5205D4B-65BE-4E45-BE45-2E1469999512}"/>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54870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0FEF97-55E4-4CDC-8388-F6EBC04FB8DF}"/>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 xmlns:a16="http://schemas.microsoft.com/office/drawing/2014/main" id="{ECADFF08-B8B8-4F44-B5EB-E703A40F80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 xmlns:a16="http://schemas.microsoft.com/office/drawing/2014/main" id="{EEC3C0E0-2039-4E50-9A64-B0DB016AEAE3}"/>
              </a:ext>
            </a:extLst>
          </p:cNvPr>
          <p:cNvSpPr>
            <a:spLocks noGrp="1"/>
          </p:cNvSpPr>
          <p:nvPr>
            <p:ph type="dt" sz="half" idx="10"/>
          </p:nvPr>
        </p:nvSpPr>
        <p:spPr/>
        <p:txBody>
          <a:bodyPr/>
          <a:lstStyle/>
          <a:p>
            <a:fld id="{907E05AB-13C4-4FEF-8460-F7BC1550F1E5}" type="datetimeFigureOut">
              <a:rPr lang="en-US" smtClean="0"/>
              <a:pPr/>
              <a:t>8/5/2022</a:t>
            </a:fld>
            <a:endParaRPr lang="en-US"/>
          </a:p>
        </p:txBody>
      </p:sp>
      <p:sp>
        <p:nvSpPr>
          <p:cNvPr id="5" name="Footer Placeholder 4">
            <a:extLst>
              <a:ext uri="{FF2B5EF4-FFF2-40B4-BE49-F238E27FC236}">
                <a16:creationId xmlns="" xmlns:a16="http://schemas.microsoft.com/office/drawing/2014/main" id="{E404B13E-4663-468A-9CF4-5483BDCB4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0911233-48EA-47E2-BBA4-C67AD97216D1}"/>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95809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D7B333B-78C2-492F-A119-A8439BE4C8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 xmlns:a16="http://schemas.microsoft.com/office/drawing/2014/main" id="{3C0C0FBF-0BC9-4EA4-B45A-80A833F8AF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 xmlns:a16="http://schemas.microsoft.com/office/drawing/2014/main" id="{AC9C0398-4BFE-4DAD-BC0F-A405078128F6}"/>
              </a:ext>
            </a:extLst>
          </p:cNvPr>
          <p:cNvSpPr>
            <a:spLocks noGrp="1"/>
          </p:cNvSpPr>
          <p:nvPr>
            <p:ph type="dt" sz="half" idx="10"/>
          </p:nvPr>
        </p:nvSpPr>
        <p:spPr/>
        <p:txBody>
          <a:bodyPr/>
          <a:lstStyle/>
          <a:p>
            <a:fld id="{907E05AB-13C4-4FEF-8460-F7BC1550F1E5}" type="datetimeFigureOut">
              <a:rPr lang="en-US" smtClean="0"/>
              <a:pPr/>
              <a:t>8/5/2022</a:t>
            </a:fld>
            <a:endParaRPr lang="en-US"/>
          </a:p>
        </p:txBody>
      </p:sp>
      <p:sp>
        <p:nvSpPr>
          <p:cNvPr id="5" name="Footer Placeholder 4">
            <a:extLst>
              <a:ext uri="{FF2B5EF4-FFF2-40B4-BE49-F238E27FC236}">
                <a16:creationId xmlns="" xmlns:a16="http://schemas.microsoft.com/office/drawing/2014/main" id="{04F16DB9-C9EA-4C26-9232-81EA4DD5B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0B3428F-8763-4A3C-A61C-E1CC39E472B1}"/>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89894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74A5DF-28ED-46DE-8D36-9C693ACEA141}"/>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 xmlns:a16="http://schemas.microsoft.com/office/drawing/2014/main" id="{801BA59C-E57F-4C17-B90F-B90FE515C5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 xmlns:a16="http://schemas.microsoft.com/office/drawing/2014/main" id="{077CF973-4982-4EA9-B892-11EF41DA9752}"/>
              </a:ext>
            </a:extLst>
          </p:cNvPr>
          <p:cNvSpPr>
            <a:spLocks noGrp="1"/>
          </p:cNvSpPr>
          <p:nvPr>
            <p:ph type="dt" sz="half" idx="10"/>
          </p:nvPr>
        </p:nvSpPr>
        <p:spPr/>
        <p:txBody>
          <a:bodyPr/>
          <a:lstStyle/>
          <a:p>
            <a:fld id="{907E05AB-13C4-4FEF-8460-F7BC1550F1E5}" type="datetimeFigureOut">
              <a:rPr lang="en-US" smtClean="0"/>
              <a:pPr/>
              <a:t>8/5/2022</a:t>
            </a:fld>
            <a:endParaRPr lang="en-US"/>
          </a:p>
        </p:txBody>
      </p:sp>
      <p:sp>
        <p:nvSpPr>
          <p:cNvPr id="5" name="Footer Placeholder 4">
            <a:extLst>
              <a:ext uri="{FF2B5EF4-FFF2-40B4-BE49-F238E27FC236}">
                <a16:creationId xmlns="" xmlns:a16="http://schemas.microsoft.com/office/drawing/2014/main" id="{DF8D909B-CADA-422C-96F2-6F4A64A75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FA00675-BF7A-485F-AD44-0F798E4CE4D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97106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9525C4-2391-4EE5-89F1-FFF42054E5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 xmlns:a16="http://schemas.microsoft.com/office/drawing/2014/main" id="{24DF132F-CBFD-4D74-908C-0C5F3546C5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FB6CAA1-2019-4B9B-95AA-AB341B06CE6B}"/>
              </a:ext>
            </a:extLst>
          </p:cNvPr>
          <p:cNvSpPr>
            <a:spLocks noGrp="1"/>
          </p:cNvSpPr>
          <p:nvPr>
            <p:ph type="dt" sz="half" idx="10"/>
          </p:nvPr>
        </p:nvSpPr>
        <p:spPr/>
        <p:txBody>
          <a:bodyPr/>
          <a:lstStyle/>
          <a:p>
            <a:fld id="{907E05AB-13C4-4FEF-8460-F7BC1550F1E5}" type="datetimeFigureOut">
              <a:rPr lang="en-US" smtClean="0"/>
              <a:pPr/>
              <a:t>8/5/2022</a:t>
            </a:fld>
            <a:endParaRPr lang="en-US"/>
          </a:p>
        </p:txBody>
      </p:sp>
      <p:sp>
        <p:nvSpPr>
          <p:cNvPr id="5" name="Footer Placeholder 4">
            <a:extLst>
              <a:ext uri="{FF2B5EF4-FFF2-40B4-BE49-F238E27FC236}">
                <a16:creationId xmlns="" xmlns:a16="http://schemas.microsoft.com/office/drawing/2014/main" id="{C32B9737-1B55-4DD9-B4B1-CCFFBF2A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F34A14A-1774-40EB-A1A4-C8B6BA2B5777}"/>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73250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D6A8C4-F5B9-4F15-948E-5702F8C7CC7C}"/>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 xmlns:a16="http://schemas.microsoft.com/office/drawing/2014/main" id="{863AF7BC-AF14-4C4A-A82C-F840E76DB2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 xmlns:a16="http://schemas.microsoft.com/office/drawing/2014/main" id="{CB3C0228-0760-4D6E-99C6-D9D83C1AEB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 xmlns:a16="http://schemas.microsoft.com/office/drawing/2014/main" id="{45293E9F-F933-4331-AB69-C4C2F197BB45}"/>
              </a:ext>
            </a:extLst>
          </p:cNvPr>
          <p:cNvSpPr>
            <a:spLocks noGrp="1"/>
          </p:cNvSpPr>
          <p:nvPr>
            <p:ph type="dt" sz="half" idx="10"/>
          </p:nvPr>
        </p:nvSpPr>
        <p:spPr/>
        <p:txBody>
          <a:bodyPr/>
          <a:lstStyle/>
          <a:p>
            <a:fld id="{907E05AB-13C4-4FEF-8460-F7BC1550F1E5}" type="datetimeFigureOut">
              <a:rPr lang="en-US" smtClean="0"/>
              <a:pPr/>
              <a:t>8/5/2022</a:t>
            </a:fld>
            <a:endParaRPr lang="en-US"/>
          </a:p>
        </p:txBody>
      </p:sp>
      <p:sp>
        <p:nvSpPr>
          <p:cNvPr id="6" name="Footer Placeholder 5">
            <a:extLst>
              <a:ext uri="{FF2B5EF4-FFF2-40B4-BE49-F238E27FC236}">
                <a16:creationId xmlns="" xmlns:a16="http://schemas.microsoft.com/office/drawing/2014/main" id="{94163446-44EF-4827-8B17-9F4C2E169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CD0978B-B41B-4303-9221-77A903A7DA27}"/>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3205901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A5A003-48E4-4ABF-B69D-515F815B5DEC}"/>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 xmlns:a16="http://schemas.microsoft.com/office/drawing/2014/main" id="{EC5F1756-79E6-4348-9CFC-86AC634568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B113F32-C896-4B90-8DF1-D109C82EF2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 xmlns:a16="http://schemas.microsoft.com/office/drawing/2014/main" id="{E46D95F2-8890-411F-96C0-4943FA4D19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F7AE4DF-F762-4BAC-A1EA-2FDF4E670B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 xmlns:a16="http://schemas.microsoft.com/office/drawing/2014/main" id="{AB5148EB-AE75-46E1-90D6-F4E0169DE813}"/>
              </a:ext>
            </a:extLst>
          </p:cNvPr>
          <p:cNvSpPr>
            <a:spLocks noGrp="1"/>
          </p:cNvSpPr>
          <p:nvPr>
            <p:ph type="dt" sz="half" idx="10"/>
          </p:nvPr>
        </p:nvSpPr>
        <p:spPr/>
        <p:txBody>
          <a:bodyPr/>
          <a:lstStyle/>
          <a:p>
            <a:fld id="{907E05AB-13C4-4FEF-8460-F7BC1550F1E5}" type="datetimeFigureOut">
              <a:rPr lang="en-US" smtClean="0"/>
              <a:pPr/>
              <a:t>8/5/2022</a:t>
            </a:fld>
            <a:endParaRPr lang="en-US"/>
          </a:p>
        </p:txBody>
      </p:sp>
      <p:sp>
        <p:nvSpPr>
          <p:cNvPr id="8" name="Footer Placeholder 7">
            <a:extLst>
              <a:ext uri="{FF2B5EF4-FFF2-40B4-BE49-F238E27FC236}">
                <a16:creationId xmlns="" xmlns:a16="http://schemas.microsoft.com/office/drawing/2014/main" id="{3D9422A7-A435-4988-BFE4-16525782D5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C0AA024-964A-4E6A-B69D-5E4B19A1614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51630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1BCFDC-B34E-44A4-92C7-4F6A4497A3A3}"/>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 xmlns:a16="http://schemas.microsoft.com/office/drawing/2014/main" id="{45351469-13B1-4BEA-B368-A2014B7779EA}"/>
              </a:ext>
            </a:extLst>
          </p:cNvPr>
          <p:cNvSpPr>
            <a:spLocks noGrp="1"/>
          </p:cNvSpPr>
          <p:nvPr>
            <p:ph type="dt" sz="half" idx="10"/>
          </p:nvPr>
        </p:nvSpPr>
        <p:spPr/>
        <p:txBody>
          <a:bodyPr/>
          <a:lstStyle/>
          <a:p>
            <a:fld id="{907E05AB-13C4-4FEF-8460-F7BC1550F1E5}" type="datetimeFigureOut">
              <a:rPr lang="en-US" smtClean="0"/>
              <a:pPr/>
              <a:t>8/5/2022</a:t>
            </a:fld>
            <a:endParaRPr lang="en-US"/>
          </a:p>
        </p:txBody>
      </p:sp>
      <p:sp>
        <p:nvSpPr>
          <p:cNvPr id="4" name="Footer Placeholder 3">
            <a:extLst>
              <a:ext uri="{FF2B5EF4-FFF2-40B4-BE49-F238E27FC236}">
                <a16:creationId xmlns="" xmlns:a16="http://schemas.microsoft.com/office/drawing/2014/main" id="{E5EDBA81-208E-4097-9AAE-EDBC11DE06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4B77E13-D083-4F58-8E55-587F021FF7CF}"/>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76971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7259A2D-ECE8-4138-9559-A48C533B272D}"/>
              </a:ext>
            </a:extLst>
          </p:cNvPr>
          <p:cNvSpPr>
            <a:spLocks noGrp="1"/>
          </p:cNvSpPr>
          <p:nvPr>
            <p:ph type="dt" sz="half" idx="10"/>
          </p:nvPr>
        </p:nvSpPr>
        <p:spPr/>
        <p:txBody>
          <a:bodyPr/>
          <a:lstStyle/>
          <a:p>
            <a:fld id="{907E05AB-13C4-4FEF-8460-F7BC1550F1E5}" type="datetimeFigureOut">
              <a:rPr lang="en-US" smtClean="0"/>
              <a:pPr/>
              <a:t>8/5/2022</a:t>
            </a:fld>
            <a:endParaRPr lang="en-US"/>
          </a:p>
        </p:txBody>
      </p:sp>
      <p:sp>
        <p:nvSpPr>
          <p:cNvPr id="3" name="Footer Placeholder 2">
            <a:extLst>
              <a:ext uri="{FF2B5EF4-FFF2-40B4-BE49-F238E27FC236}">
                <a16:creationId xmlns="" xmlns:a16="http://schemas.microsoft.com/office/drawing/2014/main" id="{6D0B93DB-CC4E-4907-9263-1D836D9B77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C004715-0CF8-483E-8C37-13AAC8112330}"/>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68927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685BB6-357D-466E-A4A6-9F23D3F22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 xmlns:a16="http://schemas.microsoft.com/office/drawing/2014/main" id="{101AC8CA-84CE-415E-A8DA-91A272FCE1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 xmlns:a16="http://schemas.microsoft.com/office/drawing/2014/main" id="{6FC9BA58-B29D-4C52-8A13-437AE0200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BAD71BE-B0B6-4DA5-9DC7-229A0386A0E5}"/>
              </a:ext>
            </a:extLst>
          </p:cNvPr>
          <p:cNvSpPr>
            <a:spLocks noGrp="1"/>
          </p:cNvSpPr>
          <p:nvPr>
            <p:ph type="dt" sz="half" idx="10"/>
          </p:nvPr>
        </p:nvSpPr>
        <p:spPr/>
        <p:txBody>
          <a:bodyPr/>
          <a:lstStyle/>
          <a:p>
            <a:fld id="{907E05AB-13C4-4FEF-8460-F7BC1550F1E5}" type="datetimeFigureOut">
              <a:rPr lang="en-US" smtClean="0"/>
              <a:pPr/>
              <a:t>8/5/2022</a:t>
            </a:fld>
            <a:endParaRPr lang="en-US"/>
          </a:p>
        </p:txBody>
      </p:sp>
      <p:sp>
        <p:nvSpPr>
          <p:cNvPr id="6" name="Footer Placeholder 5">
            <a:extLst>
              <a:ext uri="{FF2B5EF4-FFF2-40B4-BE49-F238E27FC236}">
                <a16:creationId xmlns="" xmlns:a16="http://schemas.microsoft.com/office/drawing/2014/main" id="{4546C110-9B4A-4352-A670-6B32A1595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6A39F14-F063-447F-A1F0-D4C6B0A8FB9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25950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817FAE-31D4-4936-95F9-0032CB2DD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 xmlns:a16="http://schemas.microsoft.com/office/drawing/2014/main" id="{5BB6CC44-B3C9-4D67-B1CA-8517BBA3B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 xmlns:a16="http://schemas.microsoft.com/office/drawing/2014/main" id="{318CA162-5D51-4EC3-AEE9-A962A1FFC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4AFEA44-60A4-4687-B98A-148A2E24CD3A}"/>
              </a:ext>
            </a:extLst>
          </p:cNvPr>
          <p:cNvSpPr>
            <a:spLocks noGrp="1"/>
          </p:cNvSpPr>
          <p:nvPr>
            <p:ph type="dt" sz="half" idx="10"/>
          </p:nvPr>
        </p:nvSpPr>
        <p:spPr/>
        <p:txBody>
          <a:bodyPr/>
          <a:lstStyle/>
          <a:p>
            <a:fld id="{907E05AB-13C4-4FEF-8460-F7BC1550F1E5}" type="datetimeFigureOut">
              <a:rPr lang="en-US" smtClean="0"/>
              <a:pPr/>
              <a:t>8/5/2022</a:t>
            </a:fld>
            <a:endParaRPr lang="en-US"/>
          </a:p>
        </p:txBody>
      </p:sp>
      <p:sp>
        <p:nvSpPr>
          <p:cNvPr id="6" name="Footer Placeholder 5">
            <a:extLst>
              <a:ext uri="{FF2B5EF4-FFF2-40B4-BE49-F238E27FC236}">
                <a16:creationId xmlns="" xmlns:a16="http://schemas.microsoft.com/office/drawing/2014/main" id="{F5C7A81B-56FD-4722-94BF-CA9C11195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5D31202-2638-4CC8-AFAF-B66E4E475EAC}"/>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62035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A954A8B-ED08-412F-AE49-CB0223A49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 xmlns:a16="http://schemas.microsoft.com/office/drawing/2014/main" id="{27F46BED-A1C9-4A4C-BA0C-311703D19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 xmlns:a16="http://schemas.microsoft.com/office/drawing/2014/main" id="{71482397-D670-41DA-AD31-62691BA3EC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E05AB-13C4-4FEF-8460-F7BC1550F1E5}" type="datetimeFigureOut">
              <a:rPr lang="en-US" smtClean="0"/>
              <a:pPr/>
              <a:t>8/5/2022</a:t>
            </a:fld>
            <a:endParaRPr lang="en-US"/>
          </a:p>
        </p:txBody>
      </p:sp>
      <p:sp>
        <p:nvSpPr>
          <p:cNvPr id="5" name="Footer Placeholder 4">
            <a:extLst>
              <a:ext uri="{FF2B5EF4-FFF2-40B4-BE49-F238E27FC236}">
                <a16:creationId xmlns="" xmlns:a16="http://schemas.microsoft.com/office/drawing/2014/main" id="{4A9F0395-5741-485A-B0AB-EBAA5D701F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73671C3-2E2C-4BD7-9FEC-49088F54B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6EC86-6482-419B-8FAC-16505F4BF481}" type="slidenum">
              <a:rPr lang="en-US" smtClean="0"/>
              <a:pPr/>
              <a:t>‹#›</a:t>
            </a:fld>
            <a:endParaRPr lang="en-US"/>
          </a:p>
        </p:txBody>
      </p:sp>
    </p:spTree>
    <p:extLst>
      <p:ext uri="{BB962C8B-B14F-4D97-AF65-F5344CB8AC3E}">
        <p14:creationId xmlns:p14="http://schemas.microsoft.com/office/powerpoint/2010/main" val="405707688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F240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754" t="783" r="9754" b="18726"/>
          <a:stretch/>
        </p:blipFill>
        <p:spPr>
          <a:xfrm>
            <a:off x="0" y="-228600"/>
            <a:ext cx="12192000" cy="8112721"/>
          </a:xfrm>
          <a:prstGeom prst="rect">
            <a:avLst/>
          </a:prstGeom>
        </p:spPr>
      </p:pic>
      <p:pic>
        <p:nvPicPr>
          <p:cNvPr id="16" name="Picture 15">
            <a:extLst>
              <a:ext uri="{FF2B5EF4-FFF2-40B4-BE49-F238E27FC236}">
                <a16:creationId xmlns="" xmlns:a16="http://schemas.microsoft.com/office/drawing/2014/main" id="{DE49E423-AFA0-4D36-A81A-87E76218AD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21590" y="1219200"/>
            <a:ext cx="2517409" cy="2752368"/>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 xmlns:a16="http://schemas.microsoft.com/office/drawing/2014/main" id="{435DF8C5-6BF9-42BD-825D-BB95C5D7BE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40043" y="526096"/>
            <a:ext cx="831271" cy="1331460"/>
          </a:xfrm>
          <a:prstGeom prst="rect">
            <a:avLst/>
          </a:prstGeom>
        </p:spPr>
      </p:pic>
      <p:sp>
        <p:nvSpPr>
          <p:cNvPr id="19" name="TextBox 18">
            <a:extLst>
              <a:ext uri="{FF2B5EF4-FFF2-40B4-BE49-F238E27FC236}">
                <a16:creationId xmlns="" xmlns:a16="http://schemas.microsoft.com/office/drawing/2014/main" id="{B53D9378-3288-4657-83CC-8853B3E20BA3}"/>
              </a:ext>
            </a:extLst>
          </p:cNvPr>
          <p:cNvSpPr txBox="1"/>
          <p:nvPr/>
        </p:nvSpPr>
        <p:spPr>
          <a:xfrm>
            <a:off x="1905000" y="4667070"/>
            <a:ext cx="8305800" cy="1077218"/>
          </a:xfrm>
          <a:prstGeom prst="rect">
            <a:avLst/>
          </a:prstGeom>
          <a:noFill/>
        </p:spPr>
        <p:txBody>
          <a:bodyPr wrap="square">
            <a:spAutoFit/>
          </a:bodyPr>
          <a:lstStyle/>
          <a:p>
            <a:pPr algn="ctr"/>
            <a:r>
              <a:rPr lang="en-US" altLang="zh-TW" sz="24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August 2022</a:t>
            </a:r>
          </a:p>
          <a:p>
            <a:pPr algn="ctr"/>
            <a:r>
              <a:rPr lang="en-US" altLang="zh-TW" sz="4000" b="1" dirty="0">
                <a:solidFill>
                  <a:schemeClr val="bg1"/>
                </a:solidFill>
                <a:latin typeface="Microsoft JhengHei" panose="020B0604030504040204" pitchFamily="34" charset="-120"/>
                <a:ea typeface="Microsoft JhengHei" panose="020B0604030504040204" pitchFamily="34" charset="-120"/>
              </a:rPr>
              <a:t>Pray for Myanmar</a:t>
            </a:r>
            <a:endParaRPr lang="en-MY" sz="4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64" presetClass="path" presetSubtype="0" accel="50000" decel="50000" fill="hold" nodeType="withEffect">
                                  <p:stCondLst>
                                    <p:cond delay="0"/>
                                  </p:stCondLst>
                                  <p:childTnLst>
                                    <p:animMotion origin="layout" path="M 0 0.33912 L 0 2.96296E-6 " pathEditMode="relative" rAng="0" ptsTypes="AA">
                                      <p:cBhvr>
                                        <p:cTn id="9" dur="2000" fill="hold"/>
                                        <p:tgtEl>
                                          <p:spTgt spid="3"/>
                                        </p:tgtEl>
                                        <p:attrNameLst>
                                          <p:attrName>ppt_x</p:attrName>
                                          <p:attrName>ppt_y</p:attrName>
                                        </p:attrNameLst>
                                      </p:cBhvr>
                                      <p:rCtr x="0" y="-16968"/>
                                    </p:animMotion>
                                  </p:childTnLst>
                                </p:cTn>
                              </p:par>
                              <p:par>
                                <p:cTn id="10" presetID="1"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0615D363-5D0A-4B96-9D98-66D10AC73896}"/>
              </a:ext>
            </a:extLst>
          </p:cNvPr>
          <p:cNvSpPr txBox="1"/>
          <p:nvPr/>
        </p:nvSpPr>
        <p:spPr>
          <a:xfrm>
            <a:off x="394567" y="457200"/>
            <a:ext cx="7700477" cy="2917722"/>
          </a:xfrm>
          <a:prstGeom prst="rect">
            <a:avLst/>
          </a:prstGeom>
          <a:noFill/>
        </p:spPr>
        <p:txBody>
          <a:bodyPr wrap="square">
            <a:spAutoFit/>
          </a:bodyPr>
          <a:lstStyle/>
          <a:p>
            <a:pPr>
              <a:lnSpc>
                <a:spcPct val="120000"/>
              </a:lnSpc>
              <a:spcBef>
                <a:spcPts val="1200"/>
              </a:spcBef>
              <a:spcAft>
                <a:spcPts val="1200"/>
              </a:spcAft>
            </a:pPr>
            <a:r>
              <a:rPr lang="en-US" altLang="zh-TW" sz="2800" b="1" dirty="0">
                <a:solidFill>
                  <a:srgbClr val="FFE285"/>
                </a:solidFill>
                <a:ea typeface="Microsoft JhengHei" panose="020B0604030504040204" pitchFamily="34" charset="-120"/>
                <a:cs typeface="PMingLiU" panose="02020500000000000000" pitchFamily="18" charset="-120"/>
              </a:rPr>
              <a:t>The Burmese are Weeping</a:t>
            </a:r>
            <a:endParaRPr lang="en-US" sz="2800" b="1" dirty="0">
              <a:solidFill>
                <a:srgbClr val="FFE285"/>
              </a:solidFill>
              <a:ea typeface="Microsoft JhengHei" panose="020B0604030504040204" pitchFamily="34" charset="-120"/>
              <a:cs typeface="Arial" panose="020B0604020202020204" pitchFamily="34" charset="0"/>
            </a:endParaRPr>
          </a:p>
          <a:p>
            <a:pPr marL="365760" indent="-365760">
              <a:spcBef>
                <a:spcPts val="1200"/>
              </a:spcBef>
              <a:buFont typeface="Wingdings" panose="05000000000000000000" pitchFamily="2" charset="2"/>
              <a:buChar char="§"/>
            </a:pPr>
            <a:r>
              <a:rPr lang="en-US" sz="2200" dirty="0">
                <a:solidFill>
                  <a:schemeClr val="bg1"/>
                </a:solidFill>
                <a:ea typeface="Microsoft JhengHei" panose="020B0604030504040204" pitchFamily="34" charset="-120"/>
                <a:cs typeface="Arial" panose="020B0604020202020204" pitchFamily="34" charset="0"/>
              </a:rPr>
              <a:t>55.7 million people, 149 ethnic groups in this second largest country in Southeast Asia; 52 unreached groups (34.9%).</a:t>
            </a:r>
          </a:p>
          <a:p>
            <a:pPr marL="365760" indent="-365760">
              <a:spcBef>
                <a:spcPts val="1200"/>
              </a:spcBef>
              <a:buFont typeface="Wingdings" panose="05000000000000000000" pitchFamily="2" charset="2"/>
              <a:buChar char="§"/>
            </a:pPr>
            <a:r>
              <a:rPr lang="en-US" sz="2200" dirty="0">
                <a:solidFill>
                  <a:schemeClr val="bg1"/>
                </a:solidFill>
                <a:ea typeface="Microsoft JhengHei" panose="020B0604030504040204" pitchFamily="34" charset="-120"/>
                <a:cs typeface="Arial" panose="020B0604020202020204" pitchFamily="34" charset="0"/>
              </a:rPr>
              <a:t>90% Buddhist, 6% Christian, 4% Islamic and others.</a:t>
            </a:r>
          </a:p>
          <a:p>
            <a:pPr marL="365760" indent="-365760">
              <a:spcBef>
                <a:spcPts val="1200"/>
              </a:spcBef>
              <a:buFont typeface="Wingdings" panose="05000000000000000000" pitchFamily="2" charset="2"/>
              <a:buChar char="§"/>
            </a:pPr>
            <a:r>
              <a:rPr lang="en-US" sz="2200" dirty="0">
                <a:solidFill>
                  <a:schemeClr val="bg1"/>
                </a:solidFill>
                <a:ea typeface="Microsoft JhengHei" panose="020B0604030504040204" pitchFamily="34" charset="-120"/>
                <a:cs typeface="Arial" panose="020B0604020202020204" pitchFamily="34" charset="0"/>
              </a:rPr>
              <a:t>Multiple coups and civil wars in the 70 years after independence from UK in 1948.</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0000" t="6250" r="625" b="15000"/>
          <a:stretch/>
        </p:blipFill>
        <p:spPr>
          <a:xfrm>
            <a:off x="8266999" y="342901"/>
            <a:ext cx="3726541" cy="2971800"/>
          </a:xfrm>
          <a:prstGeom prst="rect">
            <a:avLst/>
          </a:prstGeom>
        </p:spPr>
      </p:pic>
      <p:sp>
        <p:nvSpPr>
          <p:cNvPr id="2" name="TextBox 1"/>
          <p:cNvSpPr txBox="1"/>
          <p:nvPr/>
        </p:nvSpPr>
        <p:spPr>
          <a:xfrm>
            <a:off x="10954956" y="1306604"/>
            <a:ext cx="685800" cy="338554"/>
          </a:xfrm>
          <a:prstGeom prst="rect">
            <a:avLst/>
          </a:prstGeom>
          <a:noFill/>
        </p:spPr>
        <p:txBody>
          <a:bodyPr wrap="square" rtlCol="0">
            <a:spAutoFit/>
          </a:bodyPr>
          <a:lstStyle/>
          <a:p>
            <a:r>
              <a:rPr lang="zh-CN" altLang="en-US" sz="1600" dirty="0">
                <a:latin typeface="Microsoft JhengHei" panose="020B0604030504040204" pitchFamily="34" charset="-120"/>
                <a:ea typeface="Microsoft JhengHei" panose="020B0604030504040204" pitchFamily="34" charset="-120"/>
              </a:rPr>
              <a:t>中國</a:t>
            </a:r>
            <a:endParaRPr lang="en-US" sz="1600" dirty="0">
              <a:latin typeface="Microsoft JhengHei" panose="020B0604030504040204" pitchFamily="34" charset="-120"/>
              <a:ea typeface="Microsoft JhengHei" panose="020B0604030504040204" pitchFamily="34" charset="-120"/>
            </a:endParaRPr>
          </a:p>
        </p:txBody>
      </p:sp>
      <p:sp>
        <p:nvSpPr>
          <p:cNvPr id="5" name="TextBox 4"/>
          <p:cNvSpPr txBox="1"/>
          <p:nvPr/>
        </p:nvSpPr>
        <p:spPr>
          <a:xfrm>
            <a:off x="9220200" y="1368159"/>
            <a:ext cx="609600" cy="276999"/>
          </a:xfrm>
          <a:prstGeom prst="rect">
            <a:avLst/>
          </a:prstGeom>
          <a:noFill/>
        </p:spPr>
        <p:txBody>
          <a:bodyPr wrap="square" rtlCol="0">
            <a:spAutoFit/>
          </a:bodyPr>
          <a:lstStyle/>
          <a:p>
            <a:r>
              <a:rPr lang="zh-CN" altLang="en-US" sz="1200" dirty="0">
                <a:latin typeface="Microsoft JhengHei" panose="020B0604030504040204" pitchFamily="34" charset="-120"/>
                <a:ea typeface="Microsoft JhengHei" panose="020B0604030504040204" pitchFamily="34" charset="-120"/>
              </a:rPr>
              <a:t>印度</a:t>
            </a:r>
            <a:endParaRPr lang="en-US" sz="1200" dirty="0">
              <a:latin typeface="Microsoft JhengHei" panose="020B0604030504040204" pitchFamily="34" charset="-120"/>
              <a:ea typeface="Microsoft JhengHei" panose="020B0604030504040204" pitchFamily="34" charset="-120"/>
            </a:endParaRPr>
          </a:p>
        </p:txBody>
      </p:sp>
      <p:sp>
        <p:nvSpPr>
          <p:cNvPr id="6" name="TextBox 5"/>
          <p:cNvSpPr txBox="1"/>
          <p:nvPr/>
        </p:nvSpPr>
        <p:spPr>
          <a:xfrm>
            <a:off x="10591800" y="2299715"/>
            <a:ext cx="609600" cy="276999"/>
          </a:xfrm>
          <a:prstGeom prst="rect">
            <a:avLst/>
          </a:prstGeom>
          <a:noFill/>
        </p:spPr>
        <p:txBody>
          <a:bodyPr wrap="square" rtlCol="0">
            <a:spAutoFit/>
          </a:bodyPr>
          <a:lstStyle/>
          <a:p>
            <a:r>
              <a:rPr lang="zh-CN" altLang="en-US" sz="1200" dirty="0">
                <a:latin typeface="Microsoft JhengHei" panose="020B0604030504040204" pitchFamily="34" charset="-120"/>
                <a:ea typeface="Microsoft JhengHei" panose="020B0604030504040204" pitchFamily="34" charset="-120"/>
              </a:rPr>
              <a:t>寮國</a:t>
            </a:r>
            <a:endParaRPr lang="en-US" sz="1200" dirty="0">
              <a:latin typeface="Microsoft JhengHei" panose="020B0604030504040204" pitchFamily="34" charset="-120"/>
              <a:ea typeface="Microsoft JhengHei" panose="020B0604030504040204" pitchFamily="34" charset="-120"/>
            </a:endParaRPr>
          </a:p>
        </p:txBody>
      </p:sp>
      <p:sp>
        <p:nvSpPr>
          <p:cNvPr id="8" name="TextBox 7"/>
          <p:cNvSpPr txBox="1"/>
          <p:nvPr/>
        </p:nvSpPr>
        <p:spPr>
          <a:xfrm>
            <a:off x="10482532" y="2843414"/>
            <a:ext cx="609600" cy="276999"/>
          </a:xfrm>
          <a:prstGeom prst="rect">
            <a:avLst/>
          </a:prstGeom>
          <a:noFill/>
        </p:spPr>
        <p:txBody>
          <a:bodyPr wrap="square" rtlCol="0">
            <a:spAutoFit/>
          </a:bodyPr>
          <a:lstStyle/>
          <a:p>
            <a:r>
              <a:rPr lang="zh-CN" altLang="en-US" sz="1200" dirty="0">
                <a:latin typeface="Microsoft JhengHei" panose="020B0604030504040204" pitchFamily="34" charset="-120"/>
                <a:ea typeface="Microsoft JhengHei" panose="020B0604030504040204" pitchFamily="34" charset="-120"/>
              </a:rPr>
              <a:t>泰國</a:t>
            </a:r>
            <a:endParaRPr lang="en-US" sz="1200" dirty="0">
              <a:latin typeface="Microsoft JhengHei" panose="020B0604030504040204" pitchFamily="34" charset="-120"/>
              <a:ea typeface="Microsoft JhengHei" panose="020B0604030504040204" pitchFamily="34" charset="-120"/>
            </a:endParaRPr>
          </a:p>
        </p:txBody>
      </p:sp>
      <p:sp>
        <p:nvSpPr>
          <p:cNvPr id="9" name="TextBox 8">
            <a:extLst>
              <a:ext uri="{FF2B5EF4-FFF2-40B4-BE49-F238E27FC236}">
                <a16:creationId xmlns="" xmlns:a16="http://schemas.microsoft.com/office/drawing/2014/main" id="{C9187F2A-3B3B-5045-8131-BD573B69E879}"/>
              </a:ext>
            </a:extLst>
          </p:cNvPr>
          <p:cNvSpPr txBox="1"/>
          <p:nvPr/>
        </p:nvSpPr>
        <p:spPr>
          <a:xfrm>
            <a:off x="394567" y="3429000"/>
            <a:ext cx="11637484" cy="3077766"/>
          </a:xfrm>
          <a:prstGeom prst="rect">
            <a:avLst/>
          </a:prstGeom>
          <a:noFill/>
        </p:spPr>
        <p:txBody>
          <a:bodyPr wrap="square">
            <a:spAutoFit/>
          </a:bodyPr>
          <a:lstStyle/>
          <a:p>
            <a:pPr marL="365760" indent="-365760">
              <a:spcBef>
                <a:spcPts val="1200"/>
              </a:spcBef>
              <a:buFont typeface="Wingdings" panose="05000000000000000000" pitchFamily="2" charset="2"/>
              <a:buChar char="§"/>
            </a:pPr>
            <a:r>
              <a:rPr lang="en-US" sz="2200" dirty="0">
                <a:solidFill>
                  <a:schemeClr val="bg1"/>
                </a:solidFill>
                <a:ea typeface="Microsoft JhengHei" panose="020B0604030504040204" pitchFamily="34" charset="-120"/>
                <a:cs typeface="Arial" panose="020B0604020202020204" pitchFamily="34" charset="0"/>
              </a:rPr>
              <a:t>The Min Aung Hlaing military coup on February 1, 2021 and the epidemic led to:</a:t>
            </a:r>
          </a:p>
          <a:p>
            <a:pPr marL="822960" lvl="1" indent="-365760">
              <a:spcBef>
                <a:spcPts val="1200"/>
              </a:spcBef>
              <a:buFont typeface="Wingdings" panose="05000000000000000000" pitchFamily="2" charset="2"/>
              <a:buChar char="§"/>
            </a:pPr>
            <a:r>
              <a:rPr lang="en-US" sz="2200" dirty="0">
                <a:solidFill>
                  <a:schemeClr val="bg1"/>
                </a:solidFill>
                <a:ea typeface="Microsoft JhengHei" panose="020B0604030504040204" pitchFamily="34" charset="-120"/>
                <a:cs typeface="Arial" panose="020B0604020202020204" pitchFamily="34" charset="0"/>
              </a:rPr>
              <a:t>Civil instability, shootings, and bombings. People lost their homes and became refugees.</a:t>
            </a:r>
          </a:p>
          <a:p>
            <a:pPr marL="822960" lvl="1" indent="-365760">
              <a:spcBef>
                <a:spcPts val="1200"/>
              </a:spcBef>
              <a:buFont typeface="Wingdings" panose="05000000000000000000" pitchFamily="2" charset="2"/>
              <a:buChar char="§"/>
            </a:pPr>
            <a:r>
              <a:rPr lang="en-US" sz="2200" dirty="0">
                <a:solidFill>
                  <a:schemeClr val="bg1"/>
                </a:solidFill>
                <a:ea typeface="Microsoft JhengHei" panose="020B0604030504040204" pitchFamily="34" charset="-120"/>
                <a:cs typeface="Arial" panose="020B0604020202020204" pitchFamily="34" charset="0"/>
              </a:rPr>
              <a:t>Economy shrank; Young people, unemployed and out of school,  stole and looted.</a:t>
            </a:r>
          </a:p>
          <a:p>
            <a:pPr marL="822960" lvl="1" indent="-365760">
              <a:spcBef>
                <a:spcPts val="1200"/>
              </a:spcBef>
              <a:buFont typeface="Wingdings" panose="05000000000000000000" pitchFamily="2" charset="2"/>
              <a:buChar char="§"/>
            </a:pPr>
            <a:r>
              <a:rPr lang="en-US" sz="2200" dirty="0">
                <a:solidFill>
                  <a:schemeClr val="bg1"/>
                </a:solidFill>
                <a:ea typeface="Microsoft JhengHei" panose="020B0604030504040204" pitchFamily="34" charset="-120"/>
                <a:cs typeface="Arial" panose="020B0604020202020204" pitchFamily="34" charset="0"/>
              </a:rPr>
              <a:t>Under the paralyzed medical system and shortage of medicines, Covid-19 patients could not be treated in time.</a:t>
            </a:r>
          </a:p>
          <a:p>
            <a:pPr marL="822960" lvl="1" indent="-365760">
              <a:spcBef>
                <a:spcPts val="1200"/>
              </a:spcBef>
              <a:buFont typeface="Wingdings" panose="05000000000000000000" pitchFamily="2" charset="2"/>
              <a:buChar char="§"/>
            </a:pPr>
            <a:r>
              <a:rPr lang="en-US" sz="2200" dirty="0">
                <a:solidFill>
                  <a:schemeClr val="bg1"/>
                </a:solidFill>
                <a:ea typeface="Microsoft JhengHei" panose="020B0604030504040204" pitchFamily="34" charset="-120"/>
                <a:cs typeface="Arial" panose="020B0604020202020204" pitchFamily="34" charset="0"/>
              </a:rPr>
              <a:t>Religious persecution began. Chin State, where Christians accounted for 80%, was bombed by the military; Priests were arrested, and churches were destroyed.</a:t>
            </a:r>
            <a:endParaRPr lang="en-US" altLang="zh-TW" sz="2200" dirty="0">
              <a:solidFill>
                <a:schemeClr val="bg1"/>
              </a:solidFill>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397967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0615D363-5D0A-4B96-9D98-66D10AC73896}"/>
              </a:ext>
            </a:extLst>
          </p:cNvPr>
          <p:cNvSpPr txBox="1"/>
          <p:nvPr/>
        </p:nvSpPr>
        <p:spPr>
          <a:xfrm>
            <a:off x="392693" y="493904"/>
            <a:ext cx="10503907" cy="3072508"/>
          </a:xfrm>
          <a:prstGeom prst="rect">
            <a:avLst/>
          </a:prstGeom>
          <a:noFill/>
        </p:spPr>
        <p:txBody>
          <a:bodyPr wrap="square">
            <a:spAutoFit/>
          </a:bodyPr>
          <a:lstStyle/>
          <a:p>
            <a:pPr>
              <a:lnSpc>
                <a:spcPts val="3600"/>
              </a:lnSpc>
              <a:spcAft>
                <a:spcPts val="600"/>
              </a:spcAft>
            </a:pPr>
            <a:r>
              <a:rPr lang="en-US" altLang="zh-TW" sz="3200" b="1" dirty="0">
                <a:solidFill>
                  <a:schemeClr val="accent4">
                    <a:lumMod val="40000"/>
                    <a:lumOff val="60000"/>
                  </a:schemeClr>
                </a:solidFill>
                <a:ea typeface="Microsoft JhengHei" panose="020B0604030504040204" pitchFamily="34" charset="-120"/>
                <a:cs typeface="Times New Roman" panose="02020603050405020304" pitchFamily="18" charset="0"/>
              </a:rPr>
              <a:t>A Cup of Cold Water in the Ruthless Disaster</a:t>
            </a:r>
          </a:p>
          <a:p>
            <a:pPr marL="457200" indent="-457200">
              <a:lnSpc>
                <a:spcPts val="3600"/>
              </a:lnSpc>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cs typeface="Times New Roman" panose="02020603050405020304" pitchFamily="18" charset="0"/>
              </a:rPr>
              <a:t>”Mission Pathway" initiated fundraising for Myanmar refugees</a:t>
            </a:r>
          </a:p>
          <a:p>
            <a:pPr marL="914400" lvl="1" indent="-457200">
              <a:lnSpc>
                <a:spcPts val="3600"/>
              </a:lnSpc>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cs typeface="Times New Roman" panose="02020603050405020304" pitchFamily="18" charset="0"/>
              </a:rPr>
              <a:t>Helped the family of the pastors who died caring for members of the congregation who contracted the virus</a:t>
            </a:r>
          </a:p>
          <a:p>
            <a:pPr marL="914400" lvl="1" indent="-457200">
              <a:lnSpc>
                <a:spcPts val="3600"/>
              </a:lnSpc>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cs typeface="Times New Roman" panose="02020603050405020304" pitchFamily="18" charset="0"/>
              </a:rPr>
              <a:t>Provided supplies to Thai-Myanmar border ministry partners,  delivering rice, grain and materials to Myanmar.</a:t>
            </a:r>
            <a:endParaRPr lang="en-US" altLang="zh-TW" dirty="0">
              <a:solidFill>
                <a:schemeClr val="bg1"/>
              </a:solidFill>
              <a:ea typeface="Microsoft JhengHei UI" panose="020B0604030504040204" pitchFamily="34" charset="-120"/>
              <a:cs typeface="Times New Roman" panose="02020603050405020304" pitchFamily="18" charset="0"/>
            </a:endParaRPr>
          </a:p>
        </p:txBody>
      </p:sp>
      <p:pic>
        <p:nvPicPr>
          <p:cNvPr id="5" name="Picture 4">
            <a:extLst>
              <a:ext uri="{FF2B5EF4-FFF2-40B4-BE49-F238E27FC236}">
                <a16:creationId xmlns="" xmlns:a16="http://schemas.microsoft.com/office/drawing/2014/main" id="{82698240-2C86-4AB4-AA1F-78E8B754AB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96600" y="381105"/>
            <a:ext cx="924478" cy="9234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450771"/>
            <a:ext cx="11592478" cy="2913325"/>
          </a:xfrm>
          <a:prstGeom prst="rect">
            <a:avLst/>
          </a:prstGeom>
        </p:spPr>
      </p:pic>
    </p:spTree>
    <p:extLst>
      <p:ext uri="{BB962C8B-B14F-4D97-AF65-F5344CB8AC3E}">
        <p14:creationId xmlns:p14="http://schemas.microsoft.com/office/powerpoint/2010/main" val="3239941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162800"/>
            <a:ext cx="12192000" cy="16254985"/>
          </a:xfrm>
          <a:prstGeom prst="rect">
            <a:avLst/>
          </a:prstGeom>
        </p:spPr>
      </p:pic>
      <p:sp>
        <p:nvSpPr>
          <p:cNvPr id="12" name="TextBox 11">
            <a:extLst>
              <a:ext uri="{FF2B5EF4-FFF2-40B4-BE49-F238E27FC236}">
                <a16:creationId xmlns="" xmlns:a16="http://schemas.microsoft.com/office/drawing/2014/main" id="{F0795083-B61B-4305-A6DD-398151CFBF2C}"/>
              </a:ext>
            </a:extLst>
          </p:cNvPr>
          <p:cNvSpPr txBox="1"/>
          <p:nvPr/>
        </p:nvSpPr>
        <p:spPr>
          <a:xfrm>
            <a:off x="1752600" y="3048000"/>
            <a:ext cx="8229600" cy="646331"/>
          </a:xfrm>
          <a:prstGeom prst="rect">
            <a:avLst/>
          </a:prstGeom>
          <a:noFill/>
        </p:spPr>
        <p:txBody>
          <a:bodyPr wrap="square">
            <a:spAutoFit/>
          </a:bodyPr>
          <a:lstStyle/>
          <a:p>
            <a:pPr algn="ctr"/>
            <a:r>
              <a:rPr lang="en-US" altLang="zh-TW" sz="3600" b="1" dirty="0">
                <a:solidFill>
                  <a:schemeClr val="bg1"/>
                </a:solidFill>
                <a:latin typeface="Microsoft JhengHei" panose="020B0604030504040204" pitchFamily="34" charset="-120"/>
                <a:ea typeface="Microsoft JhengHei" panose="020B0604030504040204" pitchFamily="34" charset="-120"/>
              </a:rPr>
              <a:t>Let us </a:t>
            </a:r>
            <a:r>
              <a:rPr lang="en-US" altLang="zh-TW" sz="3600" b="1" dirty="0" smtClean="0">
                <a:solidFill>
                  <a:schemeClr val="bg1"/>
                </a:solidFill>
                <a:latin typeface="Microsoft JhengHei" panose="020B0604030504040204" pitchFamily="34" charset="-120"/>
                <a:ea typeface="Microsoft JhengHei" panose="020B0604030504040204" pitchFamily="34" charset="-120"/>
              </a:rPr>
              <a:t>Pray </a:t>
            </a:r>
            <a:r>
              <a:rPr lang="en-US" altLang="zh-TW" sz="3600" b="1" dirty="0">
                <a:solidFill>
                  <a:schemeClr val="bg1"/>
                </a:solidFill>
                <a:latin typeface="Microsoft JhengHei" panose="020B0604030504040204" pitchFamily="34" charset="-120"/>
                <a:ea typeface="Microsoft JhengHei" panose="020B0604030504040204" pitchFamily="34" charset="-120"/>
              </a:rPr>
              <a:t>for </a:t>
            </a:r>
            <a:r>
              <a:rPr lang="en-US" altLang="zh-TW" sz="3600" b="1" dirty="0">
                <a:solidFill>
                  <a:srgbClr val="C00000"/>
                </a:solidFill>
                <a:latin typeface="Microsoft JhengHei" panose="020B0604030504040204" pitchFamily="34" charset="-120"/>
                <a:ea typeface="Microsoft JhengHei" panose="020B0604030504040204" pitchFamily="34" charset="-120"/>
              </a:rPr>
              <a:t>Myanmar</a:t>
            </a:r>
            <a:r>
              <a:rPr lang="en-US" altLang="zh-TW" sz="3600" b="1" dirty="0">
                <a:solidFill>
                  <a:schemeClr val="bg1"/>
                </a:solidFill>
                <a:latin typeface="Microsoft JhengHei" panose="020B0604030504040204" pitchFamily="34" charset="-120"/>
                <a:ea typeface="Microsoft JhengHei" panose="020B0604030504040204" pitchFamily="34" charset="-120"/>
              </a:rPr>
              <a:t> together </a:t>
            </a:r>
            <a:endParaRPr lang="en-US" sz="3600" b="1" dirty="0">
              <a:latin typeface="Microsoft JhengHei" panose="020B0604030504040204" pitchFamily="34" charset="-120"/>
              <a:ea typeface="Microsoft JhengHei" panose="020B0604030504040204" pitchFamily="34" charset="-120"/>
            </a:endParaRPr>
          </a:p>
        </p:txBody>
      </p:sp>
      <p:pic>
        <p:nvPicPr>
          <p:cNvPr id="8" name="Picture 7">
            <a:extLst>
              <a:ext uri="{FF2B5EF4-FFF2-40B4-BE49-F238E27FC236}">
                <a16:creationId xmlns="" xmlns:a16="http://schemas.microsoft.com/office/drawing/2014/main" id="{82698240-2C86-4AB4-AA1F-78E8B754AB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96600" y="381105"/>
            <a:ext cx="924478" cy="923481"/>
          </a:xfrm>
          <a:prstGeom prst="rect">
            <a:avLst/>
          </a:prstGeom>
        </p:spPr>
      </p:pic>
    </p:spTree>
    <p:extLst>
      <p:ext uri="{BB962C8B-B14F-4D97-AF65-F5344CB8AC3E}">
        <p14:creationId xmlns:p14="http://schemas.microsoft.com/office/powerpoint/2010/main" val="2143846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400"/>
                                        <p:tgtEl>
                                          <p:spTgt spid="12">
                                            <p:txEl>
                                              <p:pRg st="0" end="0"/>
                                            </p:txEl>
                                          </p:spTgt>
                                        </p:tgtEl>
                                      </p:cBhvr>
                                    </p:animEffect>
                                  </p:childTnLst>
                                </p:cTn>
                              </p:par>
                              <p:par>
                                <p:cTn id="8" presetID="64" presetClass="path" presetSubtype="0" accel="50000" decel="50000" fill="hold" nodeType="withEffect">
                                  <p:stCondLst>
                                    <p:cond delay="0"/>
                                  </p:stCondLst>
                                  <p:childTnLst>
                                    <p:animMotion origin="layout" path="M 0 0.33912 L 0 7.40741E-7 " pathEditMode="relative" rAng="0" ptsTypes="AA">
                                      <p:cBhvr>
                                        <p:cTn id="9" dur="2000" fill="hold"/>
                                        <p:tgtEl>
                                          <p:spTgt spid="6"/>
                                        </p:tgtEl>
                                        <p:attrNameLst>
                                          <p:attrName>ppt_x</p:attrName>
                                          <p:attrName>ppt_y</p:attrName>
                                        </p:attrNameLst>
                                      </p:cBhvr>
                                      <p:rCtr x="0" y="-16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20CCD7D-5B36-134E-13EF-6B0F47D5ED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7" r="69133"/>
          <a:stretch/>
        </p:blipFill>
        <p:spPr>
          <a:xfrm>
            <a:off x="-76200" y="0"/>
            <a:ext cx="2971800" cy="6857999"/>
          </a:xfrm>
          <a:prstGeom prst="rect">
            <a:avLst/>
          </a:prstGeom>
        </p:spPr>
      </p:pic>
      <p:sp>
        <p:nvSpPr>
          <p:cNvPr id="13" name="Rectangle 12">
            <a:extLst>
              <a:ext uri="{FF2B5EF4-FFF2-40B4-BE49-F238E27FC236}">
                <a16:creationId xmlns="" xmlns:a16="http://schemas.microsoft.com/office/drawing/2014/main" id="{DEB9E7C4-3AEA-4BD1-AAEF-321AED334C31}"/>
              </a:ext>
            </a:extLst>
          </p:cNvPr>
          <p:cNvSpPr/>
          <p:nvPr/>
        </p:nvSpPr>
        <p:spPr>
          <a:xfrm>
            <a:off x="2754923" y="0"/>
            <a:ext cx="9677400" cy="6858000"/>
          </a:xfrm>
          <a:prstGeom prst="rect">
            <a:avLst/>
          </a:prstGeom>
          <a:solidFill>
            <a:srgbClr val="643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14" name="TextBox 13">
            <a:extLst>
              <a:ext uri="{FF2B5EF4-FFF2-40B4-BE49-F238E27FC236}">
                <a16:creationId xmlns="" xmlns:a16="http://schemas.microsoft.com/office/drawing/2014/main" id="{CCDDC02D-BF17-4209-B8FA-6E7707F49146}"/>
              </a:ext>
            </a:extLst>
          </p:cNvPr>
          <p:cNvSpPr txBox="1"/>
          <p:nvPr/>
        </p:nvSpPr>
        <p:spPr>
          <a:xfrm>
            <a:off x="3048000" y="457200"/>
            <a:ext cx="9220200" cy="5786199"/>
          </a:xfrm>
          <a:prstGeom prst="rect">
            <a:avLst/>
          </a:prstGeom>
          <a:noFill/>
        </p:spPr>
        <p:txBody>
          <a:bodyPr wrap="square">
            <a:spAutoFit/>
          </a:bodyPr>
          <a:lstStyle/>
          <a:p>
            <a:pPr algn="ctr"/>
            <a:r>
              <a:rPr lang="en-US" altLang="zh-TW" sz="2400" dirty="0">
                <a:solidFill>
                  <a:schemeClr val="bg1"/>
                </a:solidFill>
                <a:ea typeface="Microsoft JhengHei UI" panose="020B0604030504040204" pitchFamily="34" charset="-120"/>
                <a:cs typeface="Microsoft JhengHei" panose="020B0604030504040204" pitchFamily="34" charset="-120"/>
              </a:rPr>
              <a:t>Father, thank you for being “our refuge and strength,</a:t>
            </a:r>
          </a:p>
          <a:p>
            <a:pPr algn="ctr"/>
            <a:r>
              <a:rPr lang="en-US" altLang="zh-TW" sz="2400" dirty="0">
                <a:solidFill>
                  <a:schemeClr val="bg1"/>
                </a:solidFill>
                <a:ea typeface="Microsoft JhengHei UI" panose="020B0604030504040204" pitchFamily="34" charset="-120"/>
                <a:cs typeface="Microsoft JhengHei" panose="020B0604030504040204" pitchFamily="34" charset="-120"/>
              </a:rPr>
              <a:t>    an ever-present help in trouble."</a:t>
            </a:r>
          </a:p>
          <a:p>
            <a:pPr algn="ctr"/>
            <a:r>
              <a:rPr lang="en-US" altLang="zh-TW" sz="2400" dirty="0">
                <a:solidFill>
                  <a:schemeClr val="bg1"/>
                </a:solidFill>
                <a:ea typeface="Microsoft JhengHei UI" panose="020B0604030504040204" pitchFamily="34" charset="-120"/>
                <a:cs typeface="Microsoft JhengHei" panose="020B0604030504040204" pitchFamily="34" charset="-120"/>
              </a:rPr>
              <a:t>We pray for Your beloved Myanmar people and the 52 unreached groups.</a:t>
            </a:r>
          </a:p>
          <a:p>
            <a:pPr algn="ctr">
              <a:spcAft>
                <a:spcPts val="1200"/>
              </a:spcAft>
            </a:pPr>
            <a:r>
              <a:rPr lang="en-US" altLang="zh-TW" sz="2400" dirty="0">
                <a:solidFill>
                  <a:schemeClr val="bg1"/>
                </a:solidFill>
                <a:ea typeface="Microsoft JhengHei UI" panose="020B0604030504040204" pitchFamily="34" charset="-120"/>
                <a:cs typeface="Microsoft JhengHei" panose="020B0604030504040204" pitchFamily="34" charset="-120"/>
              </a:rPr>
              <a:t>We cry to the Lord for mercy on these afflicted and helpless people,  forgive their sins, turn them from their idols and their wicked ways,     and guide them to repent and turn back to You.</a:t>
            </a:r>
          </a:p>
          <a:p>
            <a:pPr algn="ctr"/>
            <a:r>
              <a:rPr lang="en-US" altLang="zh-TW" sz="2400" b="1" dirty="0">
                <a:solidFill>
                  <a:schemeClr val="bg1"/>
                </a:solidFill>
                <a:ea typeface="Microsoft JhengHei UI" panose="020B0604030504040204" pitchFamily="34" charset="-120"/>
                <a:cs typeface="Microsoft JhengHei" panose="020B0604030504040204" pitchFamily="34" charset="-120"/>
              </a:rPr>
              <a:t>Through the blood of Christ, may they be cleansed from all bondages, curses, and evil forces. </a:t>
            </a:r>
          </a:p>
          <a:p>
            <a:pPr algn="ctr"/>
            <a:r>
              <a:rPr lang="en-US" altLang="zh-TW" sz="2400" b="1" dirty="0">
                <a:solidFill>
                  <a:schemeClr val="bg1"/>
                </a:solidFill>
                <a:ea typeface="Microsoft JhengHei UI" panose="020B0604030504040204" pitchFamily="34" charset="-120"/>
                <a:cs typeface="Microsoft JhengHei" panose="020B0604030504040204" pitchFamily="34" charset="-120"/>
              </a:rPr>
              <a:t>May they find salvation, deliverance, and freedom in Christ. </a:t>
            </a:r>
          </a:p>
          <a:p>
            <a:pPr algn="ctr"/>
            <a:r>
              <a:rPr lang="en-US" altLang="zh-TW" sz="2400" b="1" dirty="0">
                <a:solidFill>
                  <a:schemeClr val="bg1"/>
                </a:solidFill>
                <a:ea typeface="Microsoft JhengHei UI" panose="020B0604030504040204" pitchFamily="34" charset="-120"/>
                <a:cs typeface="Microsoft JhengHei" panose="020B0604030504040204" pitchFamily="34" charset="-120"/>
              </a:rPr>
              <a:t>May they know the name of the Lord, fear You, and walk in Your ways.</a:t>
            </a:r>
          </a:p>
          <a:p>
            <a:pPr algn="ctr"/>
            <a:r>
              <a:rPr lang="en-US" altLang="zh-TW" sz="2400" b="1" dirty="0">
                <a:solidFill>
                  <a:schemeClr val="bg1"/>
                </a:solidFill>
                <a:ea typeface="Microsoft JhengHei UI" panose="020B0604030504040204" pitchFamily="34" charset="-120"/>
                <a:cs typeface="Microsoft JhengHei" panose="020B0604030504040204" pitchFamily="34" charset="-120"/>
              </a:rPr>
              <a:t>May they know to call upon Your name and take refuge in You        when they are weak and helpless.</a:t>
            </a:r>
          </a:p>
          <a:p>
            <a:pPr algn="ctr"/>
            <a:r>
              <a:rPr lang="en-US" altLang="zh-TW" sz="2400" b="1" dirty="0">
                <a:solidFill>
                  <a:schemeClr val="bg1"/>
                </a:solidFill>
                <a:ea typeface="Microsoft JhengHei UI" panose="020B0604030504040204" pitchFamily="34" charset="-120"/>
                <a:cs typeface="Microsoft JhengHei" panose="020B0604030504040204" pitchFamily="34" charset="-120"/>
              </a:rPr>
              <a:t>For You have promised, "You will keep in perfect peace</a:t>
            </a:r>
          </a:p>
          <a:p>
            <a:pPr algn="ctr"/>
            <a:r>
              <a:rPr lang="en-US" altLang="zh-TW" sz="2400" b="1" dirty="0">
                <a:solidFill>
                  <a:schemeClr val="bg1"/>
                </a:solidFill>
                <a:ea typeface="Microsoft JhengHei UI" panose="020B0604030504040204" pitchFamily="34" charset="-120"/>
                <a:cs typeface="Microsoft JhengHei" panose="020B0604030504040204" pitchFamily="34" charset="-120"/>
              </a:rPr>
              <a:t>    those whose minds are </a:t>
            </a:r>
            <a:r>
              <a:rPr lang="en-US" altLang="zh-TW" sz="2400" b="1" dirty="0" smtClean="0">
                <a:solidFill>
                  <a:schemeClr val="bg1"/>
                </a:solidFill>
                <a:ea typeface="Microsoft JhengHei UI" panose="020B0604030504040204" pitchFamily="34" charset="-120"/>
                <a:cs typeface="Microsoft JhengHei" panose="020B0604030504040204" pitchFamily="34" charset="-120"/>
              </a:rPr>
              <a:t>steadfast, because they trust in you."</a:t>
            </a:r>
          </a:p>
          <a:p>
            <a:pPr algn="ctr"/>
            <a:r>
              <a:rPr lang="en-US" altLang="zh-TW" sz="2400" b="1" dirty="0" smtClean="0">
                <a:solidFill>
                  <a:schemeClr val="bg1"/>
                </a:solidFill>
                <a:ea typeface="Microsoft JhengHei UI" panose="020B0604030504040204" pitchFamily="34" charset="-120"/>
                <a:cs typeface="Microsoft JhengHei" panose="020B0604030504040204" pitchFamily="34" charset="-120"/>
              </a:rPr>
              <a:t>We </a:t>
            </a:r>
            <a:r>
              <a:rPr lang="en-US" altLang="zh-TW" sz="2400" b="1" dirty="0">
                <a:solidFill>
                  <a:schemeClr val="bg1"/>
                </a:solidFill>
                <a:ea typeface="Microsoft JhengHei UI" panose="020B0604030504040204" pitchFamily="34" charset="-120"/>
                <a:cs typeface="Microsoft JhengHei" panose="020B0604030504040204" pitchFamily="34" charset="-120"/>
              </a:rPr>
              <a:t>pray in the name of Jesus Christ. Amen!</a:t>
            </a:r>
            <a:endParaRPr lang="en-US" sz="2400" b="1" dirty="0">
              <a:solidFill>
                <a:schemeClr val="bg1"/>
              </a:solidFill>
              <a:ea typeface="Microsoft JhengHei U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089534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20CCD7D-5B36-134E-13EF-6B0F47D5ED56}"/>
              </a:ext>
            </a:extLst>
          </p:cNvPr>
          <p:cNvPicPr>
            <a:picLocks noChangeAspect="1"/>
          </p:cNvPicPr>
          <p:nvPr/>
        </p:nvPicPr>
        <p:blipFill rotWithShape="1">
          <a:blip r:embed="rId3">
            <a:extLst>
              <a:ext uri="{28A0092B-C50C-407E-A947-70E740481C1C}">
                <a14:useLocalDpi xmlns:a14="http://schemas.microsoft.com/office/drawing/2010/main" val="0"/>
              </a:ext>
            </a:extLst>
          </a:blip>
          <a:srcRect l="38518" r="31853"/>
          <a:stretch/>
        </p:blipFill>
        <p:spPr>
          <a:xfrm>
            <a:off x="9525001" y="0"/>
            <a:ext cx="3047999" cy="6858000"/>
          </a:xfrm>
          <a:prstGeom prst="rect">
            <a:avLst/>
          </a:prstGeom>
        </p:spPr>
      </p:pic>
      <p:sp>
        <p:nvSpPr>
          <p:cNvPr id="13" name="Rectangle 12">
            <a:extLst>
              <a:ext uri="{FF2B5EF4-FFF2-40B4-BE49-F238E27FC236}">
                <a16:creationId xmlns="" xmlns:a16="http://schemas.microsoft.com/office/drawing/2014/main" id="{DEB9E7C4-3AEA-4BD1-AAEF-321AED334C31}"/>
              </a:ext>
            </a:extLst>
          </p:cNvPr>
          <p:cNvSpPr/>
          <p:nvPr/>
        </p:nvSpPr>
        <p:spPr>
          <a:xfrm>
            <a:off x="0" y="0"/>
            <a:ext cx="9525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14" name="TextBox 13">
            <a:extLst>
              <a:ext uri="{FF2B5EF4-FFF2-40B4-BE49-F238E27FC236}">
                <a16:creationId xmlns="" xmlns:a16="http://schemas.microsoft.com/office/drawing/2014/main" id="{CCDDC02D-BF17-4209-B8FA-6E7707F49146}"/>
              </a:ext>
            </a:extLst>
          </p:cNvPr>
          <p:cNvSpPr txBox="1"/>
          <p:nvPr/>
        </p:nvSpPr>
        <p:spPr>
          <a:xfrm>
            <a:off x="76200" y="228600"/>
            <a:ext cx="9525000" cy="6524863"/>
          </a:xfrm>
          <a:prstGeom prst="rect">
            <a:avLst/>
          </a:prstGeom>
          <a:noFill/>
        </p:spPr>
        <p:txBody>
          <a:bodyPr wrap="square">
            <a:spAutoFit/>
          </a:bodyPr>
          <a:lstStyle/>
          <a:p>
            <a:pPr algn="ctr"/>
            <a:r>
              <a:rPr lang="en-US" altLang="zh-TW" sz="2400" dirty="0">
                <a:solidFill>
                  <a:schemeClr val="bg1"/>
                </a:solidFill>
                <a:ea typeface="Microsoft JhengHei UI" panose="020B0604030504040204" pitchFamily="34" charset="-120"/>
                <a:cs typeface="PMingLiU" panose="02020500000000000000" pitchFamily="18" charset="-120"/>
              </a:rPr>
              <a:t>Father, You said:</a:t>
            </a:r>
          </a:p>
          <a:p>
            <a:pPr algn="ctr"/>
            <a:r>
              <a:rPr lang="en-US" altLang="zh-TW" sz="2400" dirty="0">
                <a:solidFill>
                  <a:schemeClr val="bg1"/>
                </a:solidFill>
                <a:ea typeface="Microsoft JhengHei UI" panose="020B0604030504040204" pitchFamily="34" charset="-120"/>
                <a:cs typeface="PMingLiU" panose="02020500000000000000" pitchFamily="18" charset="-120"/>
              </a:rPr>
              <a:t>"In the Lord’s hand the king’s heart is a stream of water</a:t>
            </a:r>
          </a:p>
          <a:p>
            <a:pPr algn="ctr"/>
            <a:r>
              <a:rPr lang="en-US" altLang="zh-TW" sz="2400" dirty="0">
                <a:solidFill>
                  <a:schemeClr val="bg1"/>
                </a:solidFill>
                <a:ea typeface="Microsoft JhengHei UI" panose="020B0604030504040204" pitchFamily="34" charset="-120"/>
                <a:cs typeface="PMingLiU" panose="02020500000000000000" pitchFamily="18" charset="-120"/>
              </a:rPr>
              <a:t>    that he channels toward all who please him.”</a:t>
            </a:r>
          </a:p>
          <a:p>
            <a:pPr algn="ctr"/>
            <a:r>
              <a:rPr lang="en-US" altLang="zh-TW" sz="2400" dirty="0">
                <a:solidFill>
                  <a:schemeClr val="bg1"/>
                </a:solidFill>
                <a:ea typeface="Microsoft JhengHei UI" panose="020B0604030504040204" pitchFamily="34" charset="-120"/>
                <a:cs typeface="PMingLiU" panose="02020500000000000000" pitchFamily="18" charset="-120"/>
              </a:rPr>
              <a:t>We trust deeply that the hearts of the kings of this earth are in Your hands.</a:t>
            </a:r>
          </a:p>
          <a:p>
            <a:pPr algn="ctr"/>
            <a:r>
              <a:rPr lang="en-US" altLang="zh-TW" sz="2400" dirty="0">
                <a:solidFill>
                  <a:schemeClr val="bg1"/>
                </a:solidFill>
                <a:ea typeface="Microsoft JhengHei UI" panose="020B0604030504040204" pitchFamily="34" charset="-120"/>
                <a:cs typeface="PMingLiU" panose="02020500000000000000" pitchFamily="18" charset="-120"/>
              </a:rPr>
              <a:t>We pray to the Lord to forgive the sins of the corrupt and abusive leaders.</a:t>
            </a:r>
          </a:p>
          <a:p>
            <a:pPr algn="ctr">
              <a:spcAft>
                <a:spcPts val="1200"/>
              </a:spcAft>
            </a:pPr>
            <a:r>
              <a:rPr lang="en-US" altLang="zh-TW" sz="2400" dirty="0">
                <a:solidFill>
                  <a:schemeClr val="bg1"/>
                </a:solidFill>
                <a:ea typeface="Microsoft JhengHei UI" panose="020B0604030504040204" pitchFamily="34" charset="-120"/>
                <a:cs typeface="PMingLiU" panose="02020500000000000000" pitchFamily="18" charset="-120"/>
              </a:rPr>
              <a:t>May the Lord soften the minds of the leaders quickly, so that they will stay away from evil, act justly and love mercy, walk humbly with your God,       and bless the people of the country.</a:t>
            </a:r>
          </a:p>
          <a:p>
            <a:pPr algn="ctr"/>
            <a:r>
              <a:rPr lang="en-US" altLang="zh-TW" sz="2400" b="1" dirty="0">
                <a:solidFill>
                  <a:schemeClr val="bg1"/>
                </a:solidFill>
                <a:ea typeface="Microsoft JhengHei UI" panose="020B0604030504040204" pitchFamily="34" charset="-120"/>
                <a:cs typeface="PMingLiU" panose="02020500000000000000" pitchFamily="18" charset="-120"/>
              </a:rPr>
              <a:t>May healing come to this land.</a:t>
            </a:r>
          </a:p>
          <a:p>
            <a:pPr algn="ctr"/>
            <a:r>
              <a:rPr lang="en-US" altLang="zh-TW" sz="2400" b="1" dirty="0">
                <a:solidFill>
                  <a:schemeClr val="bg1"/>
                </a:solidFill>
                <a:ea typeface="Microsoft JhengHei UI" panose="020B0604030504040204" pitchFamily="34" charset="-120"/>
                <a:cs typeface="PMingLiU" panose="02020500000000000000" pitchFamily="18" charset="-120"/>
              </a:rPr>
              <a:t>So that the political situation in Myanmar can be stabilized,</a:t>
            </a:r>
          </a:p>
          <a:p>
            <a:pPr algn="ctr"/>
            <a:r>
              <a:rPr lang="en-US" altLang="zh-TW" sz="2400" b="1" dirty="0">
                <a:solidFill>
                  <a:schemeClr val="bg1"/>
                </a:solidFill>
                <a:ea typeface="Microsoft JhengHei UI" panose="020B0604030504040204" pitchFamily="34" charset="-120"/>
                <a:cs typeface="PMingLiU" panose="02020500000000000000" pitchFamily="18" charset="-120"/>
              </a:rPr>
              <a:t>the economy can recover,</a:t>
            </a:r>
          </a:p>
          <a:p>
            <a:pPr algn="ctr"/>
            <a:r>
              <a:rPr lang="en-US" altLang="zh-TW" sz="2400" b="1" dirty="0">
                <a:solidFill>
                  <a:schemeClr val="bg1"/>
                </a:solidFill>
                <a:ea typeface="Microsoft JhengHei UI" panose="020B0604030504040204" pitchFamily="34" charset="-120"/>
                <a:cs typeface="PMingLiU" panose="02020500000000000000" pitchFamily="18" charset="-120"/>
              </a:rPr>
              <a:t>and the people can return to their normal daily lives. </a:t>
            </a:r>
          </a:p>
          <a:p>
            <a:pPr algn="ctr"/>
            <a:r>
              <a:rPr lang="en-US" altLang="zh-TW" sz="2400" b="1" dirty="0">
                <a:solidFill>
                  <a:schemeClr val="bg1"/>
                </a:solidFill>
                <a:ea typeface="Microsoft JhengHei UI" panose="020B0604030504040204" pitchFamily="34" charset="-120"/>
                <a:cs typeface="PMingLiU" panose="02020500000000000000" pitchFamily="18" charset="-120"/>
              </a:rPr>
              <a:t>Let riots, theft, robbery, and anything illegal all over the country stop. </a:t>
            </a:r>
          </a:p>
          <a:p>
            <a:pPr algn="ctr"/>
            <a:r>
              <a:rPr lang="en-US" altLang="zh-TW" sz="2400" b="1" dirty="0">
                <a:solidFill>
                  <a:schemeClr val="bg1"/>
                </a:solidFill>
                <a:ea typeface="Microsoft JhengHei UI" panose="020B0604030504040204" pitchFamily="34" charset="-120"/>
                <a:cs typeface="PMingLiU" panose="02020500000000000000" pitchFamily="18" charset="-120"/>
              </a:rPr>
              <a:t>Let the social injustice stop.</a:t>
            </a:r>
          </a:p>
          <a:p>
            <a:pPr algn="ctr"/>
            <a:r>
              <a:rPr lang="en-US" altLang="zh-TW" sz="2400" b="1" dirty="0">
                <a:solidFill>
                  <a:schemeClr val="bg1"/>
                </a:solidFill>
                <a:ea typeface="Microsoft JhengHei UI" panose="020B0604030504040204" pitchFamily="34" charset="-120"/>
                <a:cs typeface="PMingLiU" panose="02020500000000000000" pitchFamily="18" charset="-120"/>
              </a:rPr>
              <a:t>The relationship among people be harmonious, </a:t>
            </a:r>
          </a:p>
          <a:p>
            <a:pPr algn="ctr"/>
            <a:r>
              <a:rPr lang="en-US" altLang="zh-TW" sz="2400" b="1" dirty="0">
                <a:solidFill>
                  <a:schemeClr val="bg1"/>
                </a:solidFill>
                <a:ea typeface="Microsoft JhengHei UI" panose="020B0604030504040204" pitchFamily="34" charset="-120"/>
                <a:cs typeface="PMingLiU" panose="02020500000000000000" pitchFamily="18" charset="-120"/>
              </a:rPr>
              <a:t>and people enjoy a safe and secure life.</a:t>
            </a:r>
          </a:p>
          <a:p>
            <a:pPr algn="ctr"/>
            <a:r>
              <a:rPr lang="en-US" altLang="zh-TW" sz="2400" b="1" dirty="0">
                <a:solidFill>
                  <a:schemeClr val="bg1"/>
                </a:solidFill>
                <a:ea typeface="Microsoft JhengHei UI" panose="020B0604030504040204" pitchFamily="34" charset="-120"/>
                <a:cs typeface="PMingLiU" panose="02020500000000000000" pitchFamily="18" charset="-120"/>
              </a:rPr>
              <a:t>We ask in the name of Jesus Christ. Amen!</a:t>
            </a:r>
            <a:endParaRPr lang="en-US" sz="2400" b="1" dirty="0">
              <a:solidFill>
                <a:schemeClr val="bg1"/>
              </a:solidFill>
              <a:ea typeface="Microsoft JhengHei U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854601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20CCD7D-5B36-134E-13EF-6B0F47D5ED56}"/>
              </a:ext>
            </a:extLst>
          </p:cNvPr>
          <p:cNvPicPr>
            <a:picLocks noChangeAspect="1"/>
          </p:cNvPicPr>
          <p:nvPr/>
        </p:nvPicPr>
        <p:blipFill rotWithShape="1">
          <a:blip r:embed="rId3">
            <a:extLst>
              <a:ext uri="{28A0092B-C50C-407E-A947-70E740481C1C}">
                <a14:useLocalDpi xmlns:a14="http://schemas.microsoft.com/office/drawing/2010/main" val="0"/>
              </a:ext>
            </a:extLst>
          </a:blip>
          <a:srcRect l="27500" r="40000"/>
          <a:stretch/>
        </p:blipFill>
        <p:spPr>
          <a:xfrm>
            <a:off x="-1" y="0"/>
            <a:ext cx="2971801" cy="6858000"/>
          </a:xfrm>
          <a:prstGeom prst="rect">
            <a:avLst/>
          </a:prstGeom>
        </p:spPr>
      </p:pic>
      <p:sp>
        <p:nvSpPr>
          <p:cNvPr id="13" name="Rectangle 12">
            <a:extLst>
              <a:ext uri="{FF2B5EF4-FFF2-40B4-BE49-F238E27FC236}">
                <a16:creationId xmlns="" xmlns:a16="http://schemas.microsoft.com/office/drawing/2014/main" id="{DEB9E7C4-3AEA-4BD1-AAEF-321AED334C31}"/>
              </a:ext>
            </a:extLst>
          </p:cNvPr>
          <p:cNvSpPr/>
          <p:nvPr/>
        </p:nvSpPr>
        <p:spPr>
          <a:xfrm>
            <a:off x="2754923" y="0"/>
            <a:ext cx="9677400" cy="6858000"/>
          </a:xfrm>
          <a:prstGeom prst="rect">
            <a:avLst/>
          </a:prstGeom>
          <a:solidFill>
            <a:srgbClr val="643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14" name="TextBox 13">
            <a:extLst>
              <a:ext uri="{FF2B5EF4-FFF2-40B4-BE49-F238E27FC236}">
                <a16:creationId xmlns="" xmlns:a16="http://schemas.microsoft.com/office/drawing/2014/main" id="{CCDDC02D-BF17-4209-B8FA-6E7707F49146}"/>
              </a:ext>
            </a:extLst>
          </p:cNvPr>
          <p:cNvSpPr txBox="1"/>
          <p:nvPr/>
        </p:nvSpPr>
        <p:spPr>
          <a:xfrm>
            <a:off x="3048000" y="609600"/>
            <a:ext cx="9187961" cy="5786199"/>
          </a:xfrm>
          <a:prstGeom prst="rect">
            <a:avLst/>
          </a:prstGeom>
          <a:noFill/>
        </p:spPr>
        <p:txBody>
          <a:bodyPr wrap="square">
            <a:spAutoFit/>
          </a:bodyPr>
          <a:lstStyle/>
          <a:p>
            <a:pPr algn="ctr"/>
            <a:r>
              <a:rPr lang="en-US" altLang="zh-TW" sz="2400" dirty="0">
                <a:solidFill>
                  <a:schemeClr val="bg1"/>
                </a:solidFill>
                <a:ea typeface="Microsoft JhengHei UI" panose="020B0604030504040204" pitchFamily="34" charset="-120"/>
                <a:cs typeface="PMingLiU" panose="02020500000000000000" pitchFamily="18" charset="-120"/>
              </a:rPr>
              <a:t>Father, You see from Your eyes the Burmese weeping.</a:t>
            </a:r>
          </a:p>
          <a:p>
            <a:pPr algn="ctr"/>
            <a:r>
              <a:rPr lang="en-US" altLang="zh-TW" sz="2400" dirty="0">
                <a:solidFill>
                  <a:schemeClr val="bg1"/>
                </a:solidFill>
                <a:ea typeface="Microsoft JhengHei UI" panose="020B0604030504040204" pitchFamily="34" charset="-120"/>
                <a:cs typeface="PMingLiU" panose="02020500000000000000" pitchFamily="18" charset="-120"/>
              </a:rPr>
              <a:t>Please comfort Your people, speak tenderly to them</a:t>
            </a:r>
            <a:r>
              <a:rPr lang="en-US" altLang="zh-TW" sz="2400">
                <a:solidFill>
                  <a:schemeClr val="bg1"/>
                </a:solidFill>
                <a:ea typeface="Microsoft JhengHei UI" panose="020B0604030504040204" pitchFamily="34" charset="-120"/>
                <a:cs typeface="PMingLiU" panose="02020500000000000000" pitchFamily="18" charset="-120"/>
              </a:rPr>
              <a:t>, </a:t>
            </a:r>
            <a:endParaRPr lang="en-US" altLang="zh-TW" sz="2400" smtClean="0">
              <a:solidFill>
                <a:schemeClr val="bg1"/>
              </a:solidFill>
              <a:ea typeface="Microsoft JhengHei UI" panose="020B0604030504040204" pitchFamily="34" charset="-120"/>
              <a:cs typeface="PMingLiU" panose="02020500000000000000" pitchFamily="18" charset="-120"/>
            </a:endParaRPr>
          </a:p>
          <a:p>
            <a:pPr algn="ctr"/>
            <a:r>
              <a:rPr lang="en-US" altLang="zh-TW" sz="2400" smtClean="0">
                <a:solidFill>
                  <a:schemeClr val="bg1"/>
                </a:solidFill>
                <a:ea typeface="Microsoft JhengHei UI" panose="020B0604030504040204" pitchFamily="34" charset="-120"/>
                <a:cs typeface="PMingLiU" panose="02020500000000000000" pitchFamily="18" charset="-120"/>
              </a:rPr>
              <a:t>and </a:t>
            </a:r>
            <a:r>
              <a:rPr lang="en-US" altLang="zh-TW" sz="2400" dirty="0">
                <a:solidFill>
                  <a:schemeClr val="bg1"/>
                </a:solidFill>
                <a:ea typeface="Microsoft JhengHei UI" panose="020B0604030504040204" pitchFamily="34" charset="-120"/>
                <a:cs typeface="PMingLiU" panose="02020500000000000000" pitchFamily="18" charset="-120"/>
              </a:rPr>
              <a:t>proclaim to them, "her hard service has been completed,</a:t>
            </a:r>
          </a:p>
          <a:p>
            <a:pPr algn="ctr"/>
            <a:r>
              <a:rPr lang="en-US" altLang="zh-TW" sz="2400" dirty="0">
                <a:solidFill>
                  <a:schemeClr val="bg1"/>
                </a:solidFill>
                <a:ea typeface="Microsoft JhengHei UI" panose="020B0604030504040204" pitchFamily="34" charset="-120"/>
                <a:cs typeface="PMingLiU" panose="02020500000000000000" pitchFamily="18" charset="-120"/>
              </a:rPr>
              <a:t>    that her sin has been paid for".</a:t>
            </a:r>
          </a:p>
          <a:p>
            <a:pPr algn="ctr"/>
            <a:r>
              <a:rPr lang="en-US" altLang="zh-TW" sz="2400" dirty="0">
                <a:solidFill>
                  <a:schemeClr val="bg1"/>
                </a:solidFill>
                <a:ea typeface="Microsoft JhengHei UI" panose="020B0604030504040204" pitchFamily="34" charset="-120"/>
                <a:cs typeface="PMingLiU" panose="02020500000000000000" pitchFamily="18" charset="-120"/>
              </a:rPr>
              <a:t>Let them face coups, disasters and religious persecution without fear,</a:t>
            </a:r>
          </a:p>
          <a:p>
            <a:pPr algn="ctr">
              <a:spcAft>
                <a:spcPts val="1200"/>
              </a:spcAft>
            </a:pPr>
            <a:r>
              <a:rPr lang="en-US" altLang="zh-TW" sz="2400" dirty="0">
                <a:solidFill>
                  <a:schemeClr val="bg1"/>
                </a:solidFill>
                <a:ea typeface="Microsoft JhengHei UI" panose="020B0604030504040204" pitchFamily="34" charset="-120"/>
                <a:cs typeface="PMingLiU" panose="02020500000000000000" pitchFamily="18" charset="-120"/>
              </a:rPr>
              <a:t>because You are with them. Your Holy Spirit Himself comforts them and helps them. You will bestow on them a crown of beauty instead of ashes, the oil of joy instead of mourning, and a garment of praise instead of a spirit of despair. May You bless the refugee aid ministry.</a:t>
            </a:r>
          </a:p>
          <a:p>
            <a:pPr algn="ctr"/>
            <a:r>
              <a:rPr lang="en-US" altLang="zh-TW" sz="2400" b="1" dirty="0">
                <a:solidFill>
                  <a:schemeClr val="bg1"/>
                </a:solidFill>
                <a:ea typeface="Microsoft JhengHei UI" panose="020B0604030504040204" pitchFamily="34" charset="-120"/>
                <a:cs typeface="PMingLiU" panose="02020500000000000000" pitchFamily="18" charset="-120"/>
              </a:rPr>
              <a:t>May You provide for the needs of poor and hungry families, Christians,  and pastors, so that they can see hope in their suffering. </a:t>
            </a:r>
          </a:p>
          <a:p>
            <a:pPr algn="ctr"/>
            <a:r>
              <a:rPr lang="en-US" altLang="zh-TW" sz="2400" b="1" dirty="0">
                <a:solidFill>
                  <a:schemeClr val="bg1"/>
                </a:solidFill>
                <a:ea typeface="Microsoft JhengHei UI" panose="020B0604030504040204" pitchFamily="34" charset="-120"/>
                <a:cs typeface="PMingLiU" panose="02020500000000000000" pitchFamily="18" charset="-120"/>
              </a:rPr>
              <a:t>May Your Church seek unity in turmoil. May believers be filled with Your love as You feed them like their shepherd. </a:t>
            </a:r>
          </a:p>
          <a:p>
            <a:pPr algn="ctr"/>
            <a:r>
              <a:rPr lang="en-US" altLang="zh-TW" sz="2400" b="1" dirty="0">
                <a:solidFill>
                  <a:schemeClr val="bg1"/>
                </a:solidFill>
                <a:ea typeface="Microsoft JhengHei UI" panose="020B0604030504040204" pitchFamily="34" charset="-120"/>
                <a:cs typeface="PMingLiU" panose="02020500000000000000" pitchFamily="18" charset="-120"/>
              </a:rPr>
              <a:t>In You there is eternal security. Blessed are those who trust in you. </a:t>
            </a:r>
          </a:p>
          <a:p>
            <a:pPr algn="ctr"/>
            <a:r>
              <a:rPr lang="en-US" altLang="zh-TW" sz="2400" b="1" dirty="0">
                <a:solidFill>
                  <a:schemeClr val="bg1"/>
                </a:solidFill>
                <a:ea typeface="Microsoft JhengHei UI" panose="020B0604030504040204" pitchFamily="34" charset="-120"/>
                <a:cs typeface="PMingLiU" panose="02020500000000000000" pitchFamily="18" charset="-120"/>
              </a:rPr>
              <a:t>We ask in the name of the Lord Jesus Christ. Amen!</a:t>
            </a:r>
            <a:endParaRPr lang="en-US" sz="2400" b="1" dirty="0">
              <a:solidFill>
                <a:schemeClr val="bg1"/>
              </a:solidFill>
              <a:ea typeface="Microsoft JhengHei U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243861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C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2156C31-8894-454A-96DA-FF913E148B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 t="16279" r="511"/>
          <a:stretch/>
        </p:blipFill>
        <p:spPr>
          <a:xfrm>
            <a:off x="9525000" y="2590800"/>
            <a:ext cx="1771650" cy="2057400"/>
          </a:xfrm>
          <a:prstGeom prst="rect">
            <a:avLst/>
          </a:prstGeom>
          <a:ln>
            <a:noFill/>
          </a:ln>
          <a:effectLst/>
        </p:spPr>
      </p:pic>
      <p:pic>
        <p:nvPicPr>
          <p:cNvPr id="5" name="Picture 4">
            <a:extLst>
              <a:ext uri="{FF2B5EF4-FFF2-40B4-BE49-F238E27FC236}">
                <a16:creationId xmlns="" xmlns:a16="http://schemas.microsoft.com/office/drawing/2014/main" id="{B6BECD9B-835A-42BA-9EBD-CD47B273AC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8571471" cy="68580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74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Basis</Template>
  <TotalTime>11082</TotalTime>
  <Words>1636</Words>
  <Application>Microsoft Office PowerPoint</Application>
  <PresentationFormat>Widescreen</PresentationFormat>
  <Paragraphs>96</Paragraphs>
  <Slides>8</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vt:i4>
      </vt:variant>
    </vt:vector>
  </HeadingPairs>
  <TitlesOfParts>
    <vt:vector size="21" baseType="lpstr">
      <vt:lpstr>Microsoft JhengHei</vt:lpstr>
      <vt:lpstr>Microsoft JhengHei UI</vt:lpstr>
      <vt:lpstr>Microsoft YaHei</vt:lpstr>
      <vt:lpstr>PMingLiU</vt:lpstr>
      <vt:lpstr>PMingLiU</vt:lpstr>
      <vt:lpstr>Arial</vt:lpstr>
      <vt:lpstr>Calibri</vt:lpstr>
      <vt:lpstr>Calibri Light</vt:lpstr>
      <vt:lpstr>Century Gothic</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Esther</dc:creator>
  <cp:lastModifiedBy>Microsoft account</cp:lastModifiedBy>
  <cp:revision>2618</cp:revision>
  <dcterms:created xsi:type="dcterms:W3CDTF">2020-11-06T17:04:32Z</dcterms:created>
  <dcterms:modified xsi:type="dcterms:W3CDTF">2022-08-05T01:14:14Z</dcterms:modified>
</cp:coreProperties>
</file>