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0"/>
  </p:notesMasterIdLst>
  <p:sldIdLst>
    <p:sldId id="270" r:id="rId2"/>
    <p:sldId id="311" r:id="rId3"/>
    <p:sldId id="349" r:id="rId4"/>
    <p:sldId id="367" r:id="rId5"/>
    <p:sldId id="363" r:id="rId6"/>
    <p:sldId id="361" r:id="rId7"/>
    <p:sldId id="342" r:id="rId8"/>
    <p:sldId id="34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70D0D"/>
    <a:srgbClr val="B7E3D6"/>
    <a:srgbClr val="8F2407"/>
    <a:srgbClr val="D4D6C4"/>
    <a:srgbClr val="FFFFCC"/>
    <a:srgbClr val="FFFFFF"/>
    <a:srgbClr val="A81863"/>
    <a:srgbClr val="325C9A"/>
    <a:srgbClr val="533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02" autoAdjust="0"/>
    <p:restoredTop sz="70666" autoAdjust="0"/>
  </p:normalViewPr>
  <p:slideViewPr>
    <p:cSldViewPr>
      <p:cViewPr varScale="1">
        <p:scale>
          <a:sx n="51" d="100"/>
          <a:sy n="51" d="100"/>
        </p:scale>
        <p:origin x="123" y="27"/>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4/3/2022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30daysprayer.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457200" marR="0" algn="ctr" fontAlgn="t">
              <a:spcBef>
                <a:spcPts val="0"/>
              </a:spcBef>
              <a:spcAft>
                <a:spcPts val="300"/>
              </a:spcAft>
            </a:pPr>
            <a:r>
              <a:rPr lang="en-US" sz="4800" dirty="0">
                <a:solidFill>
                  <a:srgbClr val="000000"/>
                </a:solidFill>
                <a:effectLst/>
                <a:latin typeface="Roboto" panose="02000000000000000000" pitchFamily="2" charset="0"/>
                <a:ea typeface="Times New Roman" panose="02020603050405020304" pitchFamily="18" charset="0"/>
                <a:cs typeface="PMingLiU" panose="02020500000000000000" pitchFamily="18" charset="-120"/>
              </a:rPr>
              <a:t>Ramadan, the holy month of fasting and prayer for Muslims that lasts for 30 days, begins on April 2 in 2022. </a:t>
            </a:r>
          </a:p>
          <a:p>
            <a:pPr marL="457200" marR="0" algn="ctr" fontAlgn="t">
              <a:spcBef>
                <a:spcPts val="0"/>
              </a:spcBef>
              <a:spcAft>
                <a:spcPts val="300"/>
              </a:spcAft>
            </a:pPr>
            <a:r>
              <a:rPr lang="en-US" sz="4800" dirty="0">
                <a:solidFill>
                  <a:srgbClr val="000000"/>
                </a:solidFill>
                <a:effectLst/>
                <a:latin typeface="Roboto" panose="02000000000000000000" pitchFamily="2" charset="0"/>
                <a:ea typeface="Times New Roman" panose="02020603050405020304" pitchFamily="18" charset="0"/>
                <a:cs typeface="PMingLiU" panose="02020500000000000000" pitchFamily="18" charset="-120"/>
              </a:rPr>
              <a:t>The ninth month of the Islamic calendar ends on May 1 this year.</a:t>
            </a:r>
          </a:p>
          <a:p>
            <a:pPr marL="457200" marR="0" algn="ctr" fontAlgn="t">
              <a:spcBef>
                <a:spcPts val="0"/>
              </a:spcBef>
              <a:spcAft>
                <a:spcPts val="300"/>
              </a:spcAft>
            </a:pPr>
            <a:endParaRPr lang="en-US" sz="4800" dirty="0">
              <a:effectLst/>
              <a:latin typeface="Calibri" panose="020F0502020204030204" pitchFamily="34" charset="0"/>
              <a:ea typeface="Times New Roman" panose="02020603050405020304" pitchFamily="18" charset="0"/>
              <a:cs typeface="PMingLiU" panose="02020500000000000000" pitchFamily="18" charset="-120"/>
            </a:endParaRPr>
          </a:p>
          <a:p>
            <a:pPr marL="0" marR="0" algn="ctr">
              <a:spcBef>
                <a:spcPts val="0"/>
              </a:spcBef>
              <a:spcAft>
                <a:spcPts val="0"/>
              </a:spcAft>
            </a:pPr>
            <a:r>
              <a:rPr lang="en-US" sz="4800" dirty="0">
                <a:effectLst/>
                <a:latin typeface="Calibri" panose="020F0502020204030204" pitchFamily="34" charset="0"/>
                <a:ea typeface="PMingLiU" panose="02020500000000000000" pitchFamily="18" charset="-120"/>
                <a:cs typeface="Times New Roman" panose="02020603050405020304" pitchFamily="18" charset="0"/>
              </a:rPr>
              <a:t>This month's PPT briefly introduces the teachings of sin and forgiveness in Islamic beliefs.</a:t>
            </a:r>
          </a:p>
          <a:p>
            <a:pPr marL="0" marR="0" algn="ctr">
              <a:spcBef>
                <a:spcPts val="0"/>
              </a:spcBef>
              <a:spcAft>
                <a:spcPts val="0"/>
              </a:spcAft>
            </a:pPr>
            <a:endParaRPr lang="en-US" sz="4800" dirty="0">
              <a:effectLst/>
              <a:latin typeface="PMingLiU" panose="02020500000000000000" pitchFamily="18" charset="-120"/>
              <a:ea typeface="PMingLiU" panose="02020500000000000000" pitchFamily="18" charset="-120"/>
              <a:cs typeface="PMingLiU" panose="02020500000000000000" pitchFamily="18" charset="-120"/>
            </a:endParaRPr>
          </a:p>
          <a:p>
            <a:pPr marL="0" marR="0" algn="ctr">
              <a:lnSpc>
                <a:spcPts val="2040"/>
              </a:lnSpc>
              <a:spcBef>
                <a:spcPts val="0"/>
              </a:spcBef>
              <a:spcAft>
                <a:spcPts val="2625"/>
              </a:spcAft>
            </a:pPr>
            <a:r>
              <a:rPr lang="en-US" sz="4800" dirty="0">
                <a:solidFill>
                  <a:srgbClr val="000000"/>
                </a:solidFill>
                <a:effectLst/>
                <a:latin typeface="Calibri" panose="020F0502020204030204" pitchFamily="34" charset="0"/>
                <a:ea typeface="PMingLiU" panose="02020500000000000000" pitchFamily="18" charset="-120"/>
                <a:cs typeface="Times New Roman" panose="02020603050405020304" pitchFamily="18" charset="0"/>
              </a:rPr>
              <a:t>Please encourage brothers and sisters to use the 30 Days of Prayer for Muslim World 2022,</a:t>
            </a:r>
            <a:r>
              <a:rPr lang="en-US" sz="4800" spc="35" dirty="0">
                <a:solidFill>
                  <a:srgbClr val="444444"/>
                </a:solidFill>
                <a:effectLst/>
                <a:latin typeface="Lato" panose="020F0502020204030203" pitchFamily="34" charset="0"/>
                <a:ea typeface="PMingLiU" panose="02020500000000000000" pitchFamily="18" charset="-120"/>
                <a:cs typeface="PMingLiU" panose="02020500000000000000" pitchFamily="18" charset="-120"/>
              </a:rPr>
              <a:t> </a:t>
            </a:r>
            <a:r>
              <a:rPr lang="en-US" sz="4800"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rPr>
              <a:t>  </a:t>
            </a:r>
            <a:endParaRPr lang="en-US" sz="4800" dirty="0">
              <a:effectLst/>
              <a:latin typeface="PMingLiU" panose="02020500000000000000" pitchFamily="18" charset="-120"/>
              <a:ea typeface="PMingLiU" panose="02020500000000000000" pitchFamily="18" charset="-120"/>
              <a:cs typeface="PMingLiU" panose="02020500000000000000" pitchFamily="18" charset="-120"/>
            </a:endParaRPr>
          </a:p>
          <a:p>
            <a:pPr marL="0" marR="0" algn="ctr">
              <a:lnSpc>
                <a:spcPts val="2040"/>
              </a:lnSpc>
              <a:spcBef>
                <a:spcPts val="0"/>
              </a:spcBef>
              <a:spcAft>
                <a:spcPts val="2625"/>
              </a:spcAft>
            </a:pPr>
            <a:r>
              <a:rPr lang="en-US" sz="4800" u="sng"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hlinkClick r:id="rId3"/>
              </a:rPr>
              <a:t>https://www.30daysprayer.com/</a:t>
            </a:r>
            <a:endParaRPr lang="en-US" sz="4800" dirty="0">
              <a:effectLst/>
              <a:latin typeface="PMingLiU" panose="02020500000000000000" pitchFamily="18" charset="-120"/>
              <a:ea typeface="PMingLiU" panose="02020500000000000000" pitchFamily="18" charset="-120"/>
              <a:cs typeface="PMingLiU" panose="02020500000000000000" pitchFamily="18" charset="-120"/>
            </a:endParaRPr>
          </a:p>
          <a:p>
            <a:pPr marL="0" marR="0" algn="ctr">
              <a:lnSpc>
                <a:spcPts val="2040"/>
              </a:lnSpc>
              <a:spcBef>
                <a:spcPts val="0"/>
              </a:spcBef>
              <a:spcAft>
                <a:spcPts val="2625"/>
              </a:spcAft>
            </a:pPr>
            <a:r>
              <a:rPr lang="en-US" sz="4800"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rPr>
              <a:t>To learn about and to pray for our world’s Muslim neighbors.</a:t>
            </a:r>
            <a:endParaRPr lang="en-US" sz="4800" dirty="0">
              <a:effectLst/>
              <a:latin typeface="PMingLiU" panose="02020500000000000000" pitchFamily="18" charset="-120"/>
              <a:ea typeface="PMingLiU" panose="02020500000000000000" pitchFamily="18" charset="-120"/>
              <a:cs typeface="PMingLiU" panose="02020500000000000000" pitchFamily="18" charset="-120"/>
            </a:endParaRPr>
          </a:p>
          <a:p>
            <a:pPr marL="0" marR="0" algn="ctr">
              <a:lnSpc>
                <a:spcPts val="2040"/>
              </a:lnSpc>
              <a:spcBef>
                <a:spcPts val="0"/>
              </a:spcBef>
              <a:spcAft>
                <a:spcPts val="2625"/>
              </a:spcAft>
            </a:pPr>
            <a:r>
              <a:rPr lang="en-US" sz="4800"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rPr>
              <a:t>The material contains daily readings that focus on various topics,</a:t>
            </a:r>
          </a:p>
          <a:p>
            <a:pPr marL="0" marR="0" algn="ctr">
              <a:lnSpc>
                <a:spcPts val="2040"/>
              </a:lnSpc>
              <a:spcBef>
                <a:spcPts val="0"/>
              </a:spcBef>
              <a:spcAft>
                <a:spcPts val="2625"/>
              </a:spcAft>
            </a:pPr>
            <a:r>
              <a:rPr lang="en-US" sz="4800"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rPr>
              <a:t> people groups and geographical areas of the Islamic world. </a:t>
            </a:r>
          </a:p>
          <a:p>
            <a:pPr marL="0" marR="0" algn="ctr">
              <a:lnSpc>
                <a:spcPts val="2040"/>
              </a:lnSpc>
              <a:spcBef>
                <a:spcPts val="0"/>
              </a:spcBef>
              <a:spcAft>
                <a:spcPts val="2625"/>
              </a:spcAft>
            </a:pPr>
            <a:r>
              <a:rPr lang="en-US" sz="4800"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rPr>
              <a:t>Each day’s subject focus is followed by prayer points. </a:t>
            </a:r>
          </a:p>
          <a:p>
            <a:pPr marL="0" marR="0" algn="ctr">
              <a:lnSpc>
                <a:spcPts val="2040"/>
              </a:lnSpc>
              <a:spcBef>
                <a:spcPts val="0"/>
              </a:spcBef>
              <a:spcAft>
                <a:spcPts val="2625"/>
              </a:spcAft>
            </a:pPr>
            <a:r>
              <a:rPr lang="en-US" sz="4800" spc="35" dirty="0">
                <a:solidFill>
                  <a:srgbClr val="444444"/>
                </a:solidFill>
                <a:effectLst/>
                <a:latin typeface="Lato" panose="020F0502020204030203" pitchFamily="34" charset="0"/>
                <a:ea typeface="Times New Roman" panose="02020603050405020304" pitchFamily="18" charset="0"/>
                <a:cs typeface="Calibri" panose="020F0502020204030204" pitchFamily="34" charset="0"/>
              </a:rPr>
              <a:t>It also features informative background articles and resources for involvement.</a:t>
            </a:r>
            <a:endParaRPr lang="en-US" sz="4800" dirty="0">
              <a:effectLst/>
              <a:latin typeface="PMingLiU" panose="02020500000000000000" pitchFamily="18" charset="-120"/>
              <a:ea typeface="PMingLiU" panose="02020500000000000000" pitchFamily="18" charset="-120"/>
              <a:cs typeface="PMingLiU" panose="02020500000000000000" pitchFamily="18" charset="-120"/>
            </a:endParaRPr>
          </a:p>
          <a:p>
            <a:endParaRPr lang="en-US" b="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eriod"/>
              <a:tabLst>
                <a:tab pos="457200" algn="l"/>
                <a:tab pos="640080" algn="l"/>
                <a:tab pos="1371600" algn="l"/>
                <a:tab pos="1828800" algn="l"/>
              </a:tabLst>
            </a:pPr>
            <a:endParaRPr lang="en-US" alt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sz="1200" b="1" dirty="0">
              <a:solidFill>
                <a:srgbClr val="B7E3D6"/>
              </a:solidFill>
              <a:latin typeface="Microsoft JhengHei" panose="020B0604030504040204" pitchFamily="34" charset="-120"/>
              <a:ea typeface="Microsoft JhengHei" panose="020B0604030504040204" pitchFamily="34" charset="-12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extLst>
      <p:ext uri="{BB962C8B-B14F-4D97-AF65-F5344CB8AC3E}">
        <p14:creationId xmlns:p14="http://schemas.microsoft.com/office/powerpoint/2010/main" val="74431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142341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1597616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978201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42650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5" name="Footer Placeholder 4">
            <a:extLst>
              <a:ext uri="{FF2B5EF4-FFF2-40B4-BE49-F238E27FC236}">
                <a16:creationId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5" name="Footer Placeholder 4">
            <a:extLst>
              <a:ext uri="{FF2B5EF4-FFF2-40B4-BE49-F238E27FC236}">
                <a16:creationId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5" name="Footer Placeholder 4">
            <a:extLst>
              <a:ext uri="{FF2B5EF4-FFF2-40B4-BE49-F238E27FC236}">
                <a16:creationId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5" name="Footer Placeholder 4">
            <a:extLst>
              <a:ext uri="{FF2B5EF4-FFF2-40B4-BE49-F238E27FC236}">
                <a16:creationId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5" name="Footer Placeholder 4">
            <a:extLst>
              <a:ext uri="{FF2B5EF4-FFF2-40B4-BE49-F238E27FC236}">
                <a16:creationId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6" name="Footer Placeholder 5">
            <a:extLst>
              <a:ext uri="{FF2B5EF4-FFF2-40B4-BE49-F238E27FC236}">
                <a16:creationId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8" name="Footer Placeholder 7">
            <a:extLst>
              <a:ext uri="{FF2B5EF4-FFF2-40B4-BE49-F238E27FC236}">
                <a16:creationId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4" name="Footer Placeholder 3">
            <a:extLst>
              <a:ext uri="{FF2B5EF4-FFF2-40B4-BE49-F238E27FC236}">
                <a16:creationId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3" name="Footer Placeholder 2">
            <a:extLst>
              <a:ext uri="{FF2B5EF4-FFF2-40B4-BE49-F238E27FC236}">
                <a16:creationId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6" name="Footer Placeholder 5">
            <a:extLst>
              <a:ext uri="{FF2B5EF4-FFF2-40B4-BE49-F238E27FC236}">
                <a16:creationId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4/3/2022</a:t>
            </a:fld>
            <a:endParaRPr lang="en-US"/>
          </a:p>
        </p:txBody>
      </p:sp>
      <p:sp>
        <p:nvSpPr>
          <p:cNvPr id="6" name="Footer Placeholder 5">
            <a:extLst>
              <a:ext uri="{FF2B5EF4-FFF2-40B4-BE49-F238E27FC236}">
                <a16:creationId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4/3/2022</a:t>
            </a:fld>
            <a:endParaRPr lang="en-US"/>
          </a:p>
        </p:txBody>
      </p:sp>
      <p:sp>
        <p:nvSpPr>
          <p:cNvPr id="5" name="Footer Placeholder 4">
            <a:extLst>
              <a:ext uri="{FF2B5EF4-FFF2-40B4-BE49-F238E27FC236}">
                <a16:creationId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D11865-F199-49B3-A676-CB2281542A3B}"/>
              </a:ext>
            </a:extLst>
          </p:cNvPr>
          <p:cNvGrpSpPr/>
          <p:nvPr/>
        </p:nvGrpSpPr>
        <p:grpSpPr>
          <a:xfrm>
            <a:off x="0" y="0"/>
            <a:ext cx="12208565" cy="8915400"/>
            <a:chOff x="0" y="0"/>
            <a:chExt cx="12208565" cy="8915400"/>
          </a:xfrm>
        </p:grpSpPr>
        <p:pic>
          <p:nvPicPr>
            <p:cNvPr id="6" name="Picture 5">
              <a:extLst>
                <a:ext uri="{FF2B5EF4-FFF2-40B4-BE49-F238E27FC236}">
                  <a16:creationId xmlns:a16="http://schemas.microsoft.com/office/drawing/2014/main" id="{6965088C-E327-4C2C-943C-FBE3AB93387D}"/>
                </a:ext>
              </a:extLst>
            </p:cNvPr>
            <p:cNvPicPr>
              <a:picLocks noChangeAspect="1"/>
            </p:cNvPicPr>
            <p:nvPr/>
          </p:nvPicPr>
          <p:blipFill>
            <a:blip r:embed="rId3">
              <a:extLst>
                <a:ext uri="{28A0092B-C50C-407E-A947-70E740481C1C}">
                  <a14:useLocalDpi xmlns:a14="http://schemas.microsoft.com/office/drawing/2010/main" val="0"/>
                </a:ext>
              </a:extLst>
            </a:blip>
            <a:srcRect l="4400" r="4400"/>
            <a:stretch/>
          </p:blipFill>
          <p:spPr>
            <a:xfrm>
              <a:off x="0" y="0"/>
              <a:ext cx="12192000" cy="8915400"/>
            </a:xfrm>
            <a:prstGeom prst="rect">
              <a:avLst/>
            </a:prstGeom>
          </p:spPr>
        </p:pic>
        <p:sp>
          <p:nvSpPr>
            <p:cNvPr id="8" name="Rectangle 7">
              <a:extLst>
                <a:ext uri="{FF2B5EF4-FFF2-40B4-BE49-F238E27FC236}">
                  <a16:creationId xmlns:a16="http://schemas.microsoft.com/office/drawing/2014/main" id="{2B5AFF54-8395-4AAE-B4D3-D200B1F9C981}"/>
                </a:ext>
              </a:extLst>
            </p:cNvPr>
            <p:cNvSpPr/>
            <p:nvPr/>
          </p:nvSpPr>
          <p:spPr>
            <a:xfrm>
              <a:off x="16565" y="0"/>
              <a:ext cx="12192000" cy="8915400"/>
            </a:xfrm>
            <a:prstGeom prst="rect">
              <a:avLst/>
            </a:prstGeom>
            <a:gradFill>
              <a:gsLst>
                <a:gs pos="0">
                  <a:srgbClr val="670D0D">
                    <a:alpha val="0"/>
                  </a:srgbClr>
                </a:gs>
                <a:gs pos="100000">
                  <a:srgbClr val="670D0D">
                    <a:alpha val="6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grpSp>
      <p:pic>
        <p:nvPicPr>
          <p:cNvPr id="16" name="Picture 15">
            <a:extLst>
              <a:ext uri="{FF2B5EF4-FFF2-40B4-BE49-F238E27FC236}">
                <a16:creationId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19" name="TextBox 18">
            <a:extLst>
              <a:ext uri="{FF2B5EF4-FFF2-40B4-BE49-F238E27FC236}">
                <a16:creationId xmlns:a16="http://schemas.microsoft.com/office/drawing/2014/main" id="{B53D9378-3288-4657-83CC-8853B3E20BA3}"/>
              </a:ext>
            </a:extLst>
          </p:cNvPr>
          <p:cNvSpPr txBox="1"/>
          <p:nvPr/>
        </p:nvSpPr>
        <p:spPr>
          <a:xfrm>
            <a:off x="1600200" y="4667070"/>
            <a:ext cx="9144000" cy="1092607"/>
          </a:xfrm>
          <a:prstGeom prst="rect">
            <a:avLst/>
          </a:prstGeom>
          <a:noFill/>
        </p:spPr>
        <p:txBody>
          <a:bodyPr wrap="square">
            <a:spAutoFit/>
          </a:bodyPr>
          <a:lstStyle/>
          <a:p>
            <a:pPr algn="ctr">
              <a:spcAft>
                <a:spcPts val="600"/>
              </a:spcAft>
            </a:pP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April 2 to May 1, 2022</a:t>
            </a:r>
            <a:endParaRPr lang="en-US" altLang="zh-TW" sz="2400"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endParaRPr>
          </a:p>
          <a:p>
            <a:pPr algn="ctr"/>
            <a:r>
              <a:rPr lang="en-US" altLang="zh-TW" sz="3600" b="1" dirty="0">
                <a:solidFill>
                  <a:schemeClr val="bg1"/>
                </a:solidFill>
                <a:latin typeface="Microsoft JhengHei" panose="020B0604030504040204" pitchFamily="34" charset="-120"/>
                <a:ea typeface="Microsoft JhengHei" panose="020B0604030504040204" pitchFamily="34" charset="-120"/>
              </a:rPr>
              <a:t>30 Days of Prayer for the Muslim World</a:t>
            </a:r>
            <a:endParaRPr lang="en-MY" sz="20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42" presetClass="path" presetSubtype="0" accel="50000" decel="50000" fill="hold" nodeType="withEffect">
                                  <p:stCondLst>
                                    <p:cond delay="0"/>
                                  </p:stCondLst>
                                  <p:childTnLst>
                                    <p:animMotion origin="layout" path="M -1.04167E-6 1.11022E-16 L -1.04167E-6 -0.22778 " pathEditMode="relative" rAng="0" ptsTypes="AA">
                                      <p:cBhvr>
                                        <p:cTn id="9" dur="2000" fill="hold"/>
                                        <p:tgtEl>
                                          <p:spTgt spid="2"/>
                                        </p:tgtEl>
                                        <p:attrNameLst>
                                          <p:attrName>ppt_x</p:attrName>
                                          <p:attrName>ppt_y</p:attrName>
                                        </p:attrNameLst>
                                      </p:cBhvr>
                                      <p:rCtr x="0" y="-11389"/>
                                    </p:animMotion>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74D003-AF58-4A7E-9846-DC80292AE507}"/>
              </a:ext>
            </a:extLst>
          </p:cNvPr>
          <p:cNvPicPr>
            <a:picLocks noChangeAspect="1"/>
          </p:cNvPicPr>
          <p:nvPr/>
        </p:nvPicPr>
        <p:blipFill rotWithShape="1">
          <a:blip r:embed="rId3">
            <a:extLst>
              <a:ext uri="{28A0092B-C50C-407E-A947-70E740481C1C}">
                <a14:useLocalDpi xmlns:a14="http://schemas.microsoft.com/office/drawing/2010/main" val="0"/>
              </a:ext>
            </a:extLst>
          </a:blip>
          <a:srcRect l="3928" t="19416" r="18978" b="14798"/>
          <a:stretch/>
        </p:blipFill>
        <p:spPr>
          <a:xfrm>
            <a:off x="-61458" y="-76200"/>
            <a:ext cx="12253458" cy="6970594"/>
          </a:xfrm>
          <a:prstGeom prst="rect">
            <a:avLst/>
          </a:prstGeom>
        </p:spPr>
      </p:pic>
      <p:sp>
        <p:nvSpPr>
          <p:cNvPr id="8" name="Rectangle 7">
            <a:extLst>
              <a:ext uri="{FF2B5EF4-FFF2-40B4-BE49-F238E27FC236}">
                <a16:creationId xmlns:a16="http://schemas.microsoft.com/office/drawing/2014/main" id="{BF899078-872C-408A-8B92-B7DFEE63329C}"/>
              </a:ext>
            </a:extLst>
          </p:cNvPr>
          <p:cNvSpPr/>
          <p:nvPr/>
        </p:nvSpPr>
        <p:spPr>
          <a:xfrm>
            <a:off x="-14926" y="-112594"/>
            <a:ext cx="4957321" cy="6970594"/>
          </a:xfrm>
          <a:prstGeom prst="rect">
            <a:avLst/>
          </a:prstGeom>
          <a:solidFill>
            <a:srgbClr val="670D0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2" name="TextBox 11">
            <a:extLst>
              <a:ext uri="{FF2B5EF4-FFF2-40B4-BE49-F238E27FC236}">
                <a16:creationId xmlns:a16="http://schemas.microsoft.com/office/drawing/2014/main" id="{F0795083-B61B-4305-A6DD-398151CFBF2C}"/>
              </a:ext>
            </a:extLst>
          </p:cNvPr>
          <p:cNvSpPr txBox="1"/>
          <p:nvPr/>
        </p:nvSpPr>
        <p:spPr>
          <a:xfrm>
            <a:off x="479656" y="533400"/>
            <a:ext cx="4648200" cy="646331"/>
          </a:xfrm>
          <a:prstGeom prst="rect">
            <a:avLst/>
          </a:prstGeom>
          <a:noFill/>
        </p:spPr>
        <p:txBody>
          <a:bodyPr wrap="square">
            <a:spAutoFit/>
          </a:bodyPr>
          <a:lstStyle/>
          <a:p>
            <a:r>
              <a:rPr lang="en-US" altLang="zh-TW" sz="3600" b="1" dirty="0">
                <a:solidFill>
                  <a:srgbClr val="B7E3D6"/>
                </a:solidFill>
                <a:latin typeface="Microsoft JhengHei" panose="020B0604030504040204" pitchFamily="34" charset="-120"/>
                <a:ea typeface="Microsoft JhengHei" panose="020B0604030504040204" pitchFamily="34" charset="-120"/>
                <a:cs typeface="全真特黑體"/>
              </a:rPr>
              <a:t>Muslims</a:t>
            </a:r>
            <a:endParaRPr lang="en-US" sz="3600" b="1" dirty="0">
              <a:solidFill>
                <a:srgbClr val="B7E3D6"/>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517756" y="1295400"/>
            <a:ext cx="4471171" cy="5234638"/>
          </a:xfrm>
          <a:prstGeom prst="rect">
            <a:avLst/>
          </a:prstGeom>
          <a:noFill/>
        </p:spPr>
        <p:txBody>
          <a:bodyPr wrap="square">
            <a:spAutoFit/>
          </a:bodyPr>
          <a:lstStyle/>
          <a:p>
            <a:pPr marL="0" marR="0" lvl="0" indent="0">
              <a:lnSpc>
                <a:spcPct val="107000"/>
              </a:lnSpc>
              <a:spcBef>
                <a:spcPts val="0"/>
              </a:spcBef>
              <a:spcAft>
                <a:spcPts val="800"/>
              </a:spcAft>
              <a:buFont typeface="Arial" panose="020B0604020202020204" pitchFamily="34" charset="0"/>
              <a:buNone/>
              <a:tabLst>
                <a:tab pos="457200" algn="l"/>
                <a:tab pos="640080" algn="l"/>
                <a:tab pos="1371600" algn="l"/>
                <a:tab pos="1828800" algn="l"/>
              </a:tabLst>
            </a:pPr>
            <a:r>
              <a:rPr lang="en-US" altLang="zh-CN" sz="3200" b="1" dirty="0">
                <a:solidFill>
                  <a:schemeClr val="bg1"/>
                </a:solidFill>
                <a:effectLst/>
                <a:cs typeface="Times New Roman" panose="02020603050405020304" pitchFamily="18" charset="0"/>
              </a:rPr>
              <a:t>Global Population</a:t>
            </a:r>
            <a:endParaRPr lang="en-US" sz="3200" b="1" dirty="0">
              <a:solidFill>
                <a:schemeClr val="bg1"/>
              </a:solidFill>
              <a:effectLst/>
              <a:cs typeface="Times New Roman" panose="02020603050405020304" pitchFamily="18" charset="0"/>
            </a:endParaRPr>
          </a:p>
          <a:p>
            <a:pPr marL="457200" marR="0" lvl="0" indent="-457200">
              <a:lnSpc>
                <a:spcPct val="107000"/>
              </a:lnSpc>
              <a:spcBef>
                <a:spcPts val="0"/>
              </a:spcBef>
              <a:spcAft>
                <a:spcPts val="800"/>
              </a:spcAft>
              <a:buFont typeface="Arial" panose="020B0604020202020204" pitchFamily="34" charset="0"/>
              <a:buChar char="•"/>
              <a:tabLst>
                <a:tab pos="457200" algn="l"/>
                <a:tab pos="640080" algn="l"/>
                <a:tab pos="1371600" algn="l"/>
                <a:tab pos="1828800" algn="l"/>
              </a:tabLst>
            </a:pPr>
            <a:r>
              <a:rPr lang="en-US" sz="2800" dirty="0">
                <a:solidFill>
                  <a:schemeClr val="bg1"/>
                </a:solidFill>
                <a:effectLst/>
                <a:ea typeface="Microsoft JhengHei" panose="020B0604030504040204" pitchFamily="34" charset="-120"/>
                <a:cs typeface="Times New Roman" panose="02020603050405020304" pitchFamily="18" charset="0"/>
              </a:rPr>
              <a:t>2000:	1.3</a:t>
            </a:r>
            <a:r>
              <a:rPr lang="en-US" sz="2800" dirty="0">
                <a:solidFill>
                  <a:schemeClr val="bg1"/>
                </a:solidFill>
                <a:ea typeface="Microsoft JhengHei" panose="020B0604030504040204" pitchFamily="34" charset="-120"/>
                <a:cs typeface="Times New Roman" panose="02020603050405020304" pitchFamily="18" charset="0"/>
              </a:rPr>
              <a:t> billion</a:t>
            </a:r>
            <a:endParaRPr lang="en-US" sz="2800" dirty="0">
              <a:solidFill>
                <a:schemeClr val="bg1"/>
              </a:solidFill>
              <a:effectLst/>
              <a:ea typeface="Microsoft JhengHei" panose="020B0604030504040204" pitchFamily="34" charset="-120"/>
              <a:cs typeface="Times New Roman" panose="02020603050405020304" pitchFamily="18" charset="0"/>
            </a:endParaRPr>
          </a:p>
          <a:p>
            <a:pPr marL="457200" marR="0" lvl="0" indent="-457200">
              <a:lnSpc>
                <a:spcPct val="107000"/>
              </a:lnSpc>
              <a:spcBef>
                <a:spcPts val="0"/>
              </a:spcBef>
              <a:spcAft>
                <a:spcPts val="800"/>
              </a:spcAft>
              <a:buFont typeface="Arial" panose="020B0604020202020204" pitchFamily="34" charset="0"/>
              <a:buChar char="•"/>
              <a:tabLst>
                <a:tab pos="457200" algn="l"/>
                <a:tab pos="640080" algn="l"/>
                <a:tab pos="1371600" algn="l"/>
                <a:tab pos="1828800" algn="l"/>
              </a:tabLst>
            </a:pPr>
            <a:r>
              <a:rPr lang="en-US" sz="2800" dirty="0">
                <a:solidFill>
                  <a:schemeClr val="bg1"/>
                </a:solidFill>
                <a:ea typeface="Microsoft JhengHei" panose="020B0604030504040204" pitchFamily="34" charset="-120"/>
                <a:cs typeface="Times New Roman" panose="02020603050405020304" pitchFamily="18" charset="0"/>
              </a:rPr>
              <a:t>2022:	1.94 billion</a:t>
            </a:r>
            <a:endParaRPr lang="en-US" sz="2800" dirty="0">
              <a:solidFill>
                <a:schemeClr val="bg1"/>
              </a:solidFill>
              <a:effectLst/>
              <a:ea typeface="Microsoft JhengHei" panose="020B0604030504040204" pitchFamily="34" charset="-120"/>
              <a:cs typeface="Times New Roman" panose="02020603050405020304" pitchFamily="18" charset="0"/>
            </a:endParaRPr>
          </a:p>
          <a:p>
            <a:pPr>
              <a:spcBef>
                <a:spcPts val="1200"/>
              </a:spcBef>
            </a:pPr>
            <a:r>
              <a:rPr lang="en-US" altLang="zh-CN" sz="3200" b="1" dirty="0">
                <a:solidFill>
                  <a:schemeClr val="bg1"/>
                </a:solidFill>
                <a:ea typeface="Microsoft JhengHei" panose="020B0604030504040204" pitchFamily="34" charset="-120"/>
              </a:rPr>
              <a:t>By Country</a:t>
            </a:r>
          </a:p>
          <a:p>
            <a:pPr marL="457200" indent="-457200">
              <a:spcBef>
                <a:spcPts val="1200"/>
              </a:spcBef>
              <a:buFont typeface="Arial" panose="020B0604020202020204" pitchFamily="34" charset="0"/>
              <a:buChar char="•"/>
            </a:pPr>
            <a:r>
              <a:rPr lang="en-US" altLang="zh-CN" sz="2800" dirty="0">
                <a:solidFill>
                  <a:schemeClr val="bg1"/>
                </a:solidFill>
                <a:ea typeface="Microsoft JhengHei" panose="020B0604030504040204" pitchFamily="34" charset="-120"/>
              </a:rPr>
              <a:t>Malaysia: 19 million</a:t>
            </a:r>
            <a:endParaRPr lang="en-US" altLang="en-US" sz="2800" dirty="0">
              <a:solidFill>
                <a:schemeClr val="bg1"/>
              </a:solidFill>
              <a:ea typeface="Microsoft JhengHei" panose="020B0604030504040204" pitchFamily="34" charset="-120"/>
            </a:endParaRPr>
          </a:p>
          <a:p>
            <a:pPr marL="457200" indent="-457200">
              <a:buFont typeface="Arial" panose="020B0604020202020204" pitchFamily="34" charset="0"/>
              <a:buChar char="•"/>
            </a:pPr>
            <a:r>
              <a:rPr lang="en-US" altLang="en-US" sz="2800" dirty="0">
                <a:solidFill>
                  <a:schemeClr val="bg1"/>
                </a:solidFill>
                <a:ea typeface="Microsoft JhengHei" panose="020B0604030504040204" pitchFamily="34" charset="-120"/>
              </a:rPr>
              <a:t>US: 3.45 million</a:t>
            </a:r>
          </a:p>
          <a:p>
            <a:pPr marL="457200" indent="-457200">
              <a:buFont typeface="Arial" panose="020B0604020202020204" pitchFamily="34" charset="0"/>
              <a:buChar char="•"/>
            </a:pPr>
            <a:r>
              <a:rPr lang="en-US" altLang="zh-CN" sz="2800" dirty="0">
                <a:solidFill>
                  <a:schemeClr val="bg1"/>
                </a:solidFill>
                <a:ea typeface="Microsoft JhengHei" panose="020B0604030504040204" pitchFamily="34" charset="-120"/>
              </a:rPr>
              <a:t>Singapore: 3.2 million</a:t>
            </a:r>
            <a:endParaRPr lang="en-US" altLang="en-US" sz="2800" dirty="0">
              <a:solidFill>
                <a:schemeClr val="bg1"/>
              </a:solidFill>
              <a:ea typeface="Microsoft JhengHei" panose="020B0604030504040204" pitchFamily="34" charset="-120"/>
            </a:endParaRPr>
          </a:p>
          <a:p>
            <a:pPr marL="457200" indent="-457200">
              <a:buFont typeface="Arial" panose="020B0604020202020204" pitchFamily="34" charset="0"/>
              <a:buChar char="•"/>
            </a:pPr>
            <a:r>
              <a:rPr lang="en-US" altLang="zh-CN" sz="2800" dirty="0">
                <a:solidFill>
                  <a:schemeClr val="bg1"/>
                </a:solidFill>
                <a:ea typeface="Microsoft JhengHei" panose="020B0604030504040204" pitchFamily="34" charset="-120"/>
                <a:cs typeface="Times New Roman" panose="02020603050405020304" pitchFamily="18" charset="0"/>
              </a:rPr>
              <a:t>Hong Kong: 1.8 million</a:t>
            </a:r>
            <a:endParaRPr lang="en-MY" altLang="zh-CN" sz="2800" dirty="0">
              <a:solidFill>
                <a:schemeClr val="bg1"/>
              </a:solidFill>
              <a:ea typeface="Microsoft JhengHei" panose="020B0604030504040204" pitchFamily="34" charset="-120"/>
              <a:cs typeface="Times New Roman" panose="02020603050405020304" pitchFamily="18" charset="0"/>
            </a:endParaRPr>
          </a:p>
          <a:p>
            <a:pPr marL="457200" indent="-457200">
              <a:buFont typeface="Arial" panose="020B0604020202020204" pitchFamily="34" charset="0"/>
              <a:buChar char="•"/>
            </a:pPr>
            <a:r>
              <a:rPr lang="en-US" altLang="zh-CN" sz="2800" b="0" dirty="0">
                <a:solidFill>
                  <a:schemeClr val="bg1"/>
                </a:solidFill>
                <a:effectLst/>
                <a:ea typeface="Microsoft JhengHei" panose="020B0604030504040204" pitchFamily="34" charset="-120"/>
                <a:cs typeface="Times New Roman" panose="02020603050405020304" pitchFamily="18" charset="0"/>
              </a:rPr>
              <a:t>Canada</a:t>
            </a:r>
            <a:r>
              <a:rPr lang="en-US" altLang="zh-CN" sz="2800" dirty="0">
                <a:solidFill>
                  <a:schemeClr val="bg1"/>
                </a:solidFill>
                <a:ea typeface="Microsoft JhengHei" panose="020B0604030504040204" pitchFamily="34" charset="-120"/>
                <a:cs typeface="Times New Roman" panose="02020603050405020304" pitchFamily="18" charset="0"/>
              </a:rPr>
              <a:t>: </a:t>
            </a:r>
            <a:r>
              <a:rPr lang="en-US" altLang="zh-CN" sz="2800" b="0" dirty="0">
                <a:solidFill>
                  <a:schemeClr val="bg1"/>
                </a:solidFill>
                <a:effectLst/>
                <a:ea typeface="Microsoft JhengHei" panose="020B0604030504040204" pitchFamily="34" charset="-120"/>
                <a:cs typeface="Times New Roman" panose="02020603050405020304" pitchFamily="18" charset="0"/>
              </a:rPr>
              <a:t>1.3</a:t>
            </a:r>
            <a:r>
              <a:rPr lang="en-US" altLang="zh-CN" sz="2800" dirty="0">
                <a:solidFill>
                  <a:schemeClr val="bg1"/>
                </a:solidFill>
                <a:ea typeface="Microsoft JhengHei" panose="020B0604030504040204" pitchFamily="34" charset="-120"/>
                <a:cs typeface="Times New Roman" panose="02020603050405020304" pitchFamily="18" charset="0"/>
              </a:rPr>
              <a:t> million</a:t>
            </a:r>
            <a:endParaRPr lang="en-US" sz="2800" b="0" dirty="0">
              <a:solidFill>
                <a:schemeClr val="bg1"/>
              </a:solidFill>
              <a:effectLst/>
              <a:cs typeface="Times New Roman" panose="02020603050405020304" pitchFamily="18" charset="0"/>
            </a:endParaRPr>
          </a:p>
          <a:p>
            <a:pPr marL="457200" indent="-457200">
              <a:buFont typeface="Arial" panose="020B0604020202020204" pitchFamily="34" charset="0"/>
              <a:buChar char="•"/>
            </a:pPr>
            <a:r>
              <a:rPr lang="en-US" altLang="zh-CN" sz="2800" b="0" dirty="0">
                <a:solidFill>
                  <a:schemeClr val="bg1"/>
                </a:solidFill>
                <a:effectLst/>
                <a:ea typeface="Microsoft JhengHei" panose="020B0604030504040204" pitchFamily="34" charset="-120"/>
                <a:cs typeface="Times New Roman" panose="02020603050405020304" pitchFamily="18" charset="0"/>
              </a:rPr>
              <a:t>Taiwan</a:t>
            </a:r>
            <a:r>
              <a:rPr lang="en-US" altLang="zh-CN" sz="2800" dirty="0">
                <a:solidFill>
                  <a:schemeClr val="bg1"/>
                </a:solidFill>
                <a:ea typeface="Microsoft JhengHei" panose="020B0604030504040204" pitchFamily="34" charset="-120"/>
                <a:cs typeface="Times New Roman" panose="02020603050405020304" pitchFamily="18" charset="0"/>
              </a:rPr>
              <a:t>: </a:t>
            </a:r>
            <a:r>
              <a:rPr lang="en-US" altLang="zh-CN" sz="2800" b="0" dirty="0">
                <a:solidFill>
                  <a:schemeClr val="bg1"/>
                </a:solidFill>
                <a:effectLst/>
                <a:ea typeface="Microsoft JhengHei" panose="020B0604030504040204" pitchFamily="34" charset="-120"/>
                <a:cs typeface="Times New Roman" panose="02020603050405020304" pitchFamily="18" charset="0"/>
              </a:rPr>
              <a:t>50,000 – 60,000</a:t>
            </a:r>
            <a:endParaRPr lang="en-MY" altLang="zh-CN" sz="2800" b="0" dirty="0">
              <a:solidFill>
                <a:schemeClr val="bg1"/>
              </a:solidFill>
              <a:effectLst/>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86" b="7886"/>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13355" y="0"/>
            <a:ext cx="12192000" cy="7391400"/>
          </a:xfrm>
          <a:prstGeom prst="rect">
            <a:avLst/>
          </a:prstGeom>
          <a:solidFill>
            <a:srgbClr val="670D0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sp>
        <p:nvSpPr>
          <p:cNvPr id="12" name="TextBox 11">
            <a:extLst>
              <a:ext uri="{FF2B5EF4-FFF2-40B4-BE49-F238E27FC236}">
                <a16:creationId xmlns:a16="http://schemas.microsoft.com/office/drawing/2014/main" id="{F0795083-B61B-4305-A6DD-398151CFBF2C}"/>
              </a:ext>
            </a:extLst>
          </p:cNvPr>
          <p:cNvSpPr txBox="1"/>
          <p:nvPr/>
        </p:nvSpPr>
        <p:spPr>
          <a:xfrm>
            <a:off x="418306" y="498759"/>
            <a:ext cx="9601200" cy="646331"/>
          </a:xfrm>
          <a:prstGeom prst="rect">
            <a:avLst/>
          </a:prstGeom>
          <a:noFill/>
        </p:spPr>
        <p:txBody>
          <a:bodyPr wrap="square">
            <a:spAutoFit/>
          </a:bodyPr>
          <a:lstStyle/>
          <a:p>
            <a:r>
              <a:rPr lang="en-US" altLang="zh-TW" sz="3600" b="1" dirty="0">
                <a:solidFill>
                  <a:srgbClr val="B7E3D6"/>
                </a:solidFill>
                <a:latin typeface="Microsoft JhengHei" panose="020B0604030504040204" pitchFamily="34" charset="-120"/>
                <a:ea typeface="Microsoft JhengHei" panose="020B0604030504040204" pitchFamily="34" charset="-120"/>
              </a:rPr>
              <a:t>Islamic Doctrines on Sins and Forgiveness</a:t>
            </a:r>
            <a:endParaRPr lang="en-US" sz="3600" b="1" dirty="0">
              <a:solidFill>
                <a:srgbClr val="B7E3D6"/>
              </a:solidFill>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0615D363-5D0A-4B96-9D98-66D10AC73896}"/>
              </a:ext>
            </a:extLst>
          </p:cNvPr>
          <p:cNvSpPr txBox="1"/>
          <p:nvPr/>
        </p:nvSpPr>
        <p:spPr>
          <a:xfrm>
            <a:off x="152400" y="1056412"/>
            <a:ext cx="11592478" cy="5432256"/>
          </a:xfrm>
          <a:prstGeom prst="rect">
            <a:avLst/>
          </a:prstGeom>
          <a:noFill/>
        </p:spPr>
        <p:txBody>
          <a:bodyPr wrap="square">
            <a:spAutoFit/>
          </a:bodyPr>
          <a:lstStyle/>
          <a:p>
            <a:pPr marL="274320" indent="-274320">
              <a:spcAft>
                <a:spcPts val="600"/>
              </a:spcAft>
              <a:buFont typeface="Arial" panose="020B0604020202020204" pitchFamily="34" charset="0"/>
              <a:buChar char="•"/>
            </a:pPr>
            <a:r>
              <a:rPr lang="en-US" altLang="zh-CN" sz="2400" dirty="0">
                <a:solidFill>
                  <a:schemeClr val="bg1"/>
                </a:solidFill>
                <a:ea typeface="Microsoft JhengHei" panose="020B0604030504040204" pitchFamily="34" charset="-120"/>
              </a:rPr>
              <a:t>Islam believes that human sins are not due to their rebellion against God, it is a result of their weaknesses and negligence.  Through practicing Allah’s requirements in good deeds, sins can be redeemed. Therefore, there is no real repentance, confession, forgiveness, and redemption in Islamic belief.</a:t>
            </a: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Muslims have no way to guarantee their sins to be completely forgiven after death.    Their biggest hope is </a:t>
            </a:r>
            <a:r>
              <a:rPr lang="en-US" altLang="zh-TW" sz="2400" b="1" dirty="0">
                <a:solidFill>
                  <a:schemeClr val="bg1"/>
                </a:solidFill>
                <a:ea typeface="Microsoft JhengHei" panose="020B0604030504040204" pitchFamily="34" charset="-120"/>
              </a:rPr>
              <a:t>Muhammad will intercede for them on the Day of Judgement. </a:t>
            </a:r>
          </a:p>
          <a:p>
            <a:pPr marL="274320" indent="-274320">
              <a:spcAft>
                <a:spcPts val="600"/>
              </a:spcAft>
              <a:buFont typeface="Arial" panose="020B0604020202020204" pitchFamily="34" charset="0"/>
              <a:buChar char="•"/>
            </a:pPr>
            <a:r>
              <a:rPr lang="en-US" altLang="zh-CN" sz="2400" dirty="0">
                <a:solidFill>
                  <a:schemeClr val="bg1"/>
                </a:solidFill>
                <a:ea typeface="Microsoft JhengHei" panose="020B0604030504040204" pitchFamily="34" charset="-120"/>
              </a:rPr>
              <a:t>Muslims regard the Bible as a altered and corrupted text. Hence, it is unreliable. </a:t>
            </a:r>
            <a:endParaRPr lang="en-US" altLang="zh-TW" sz="2400" dirty="0">
              <a:solidFill>
                <a:schemeClr val="bg1"/>
              </a:solidFill>
              <a:ea typeface="Microsoft JhengHei" panose="020B0604030504040204" pitchFamily="34" charset="-120"/>
            </a:endParaRP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They believe that God has no son. </a:t>
            </a:r>
            <a:r>
              <a:rPr lang="en-US" altLang="zh-TW" sz="2400" b="1" dirty="0">
                <a:solidFill>
                  <a:schemeClr val="bg1"/>
                </a:solidFill>
                <a:ea typeface="Microsoft JhengHei" panose="020B0604030504040204" pitchFamily="34" charset="-120"/>
              </a:rPr>
              <a:t>Jesus was only a prophet and a messenger of God.</a:t>
            </a: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Muslims do not accept the </a:t>
            </a:r>
            <a:r>
              <a:rPr lang="en-US" altLang="zh-TW" sz="2400" b="1" dirty="0">
                <a:solidFill>
                  <a:schemeClr val="bg1"/>
                </a:solidFill>
                <a:ea typeface="Microsoft JhengHei" panose="020B0604030504040204" pitchFamily="34" charset="-120"/>
              </a:rPr>
              <a:t>doctrine of the Trinity</a:t>
            </a:r>
            <a:r>
              <a:rPr lang="en-US" altLang="zh-TW" sz="2400" dirty="0">
                <a:solidFill>
                  <a:schemeClr val="bg1"/>
                </a:solidFill>
                <a:ea typeface="Microsoft JhengHei" panose="020B0604030504040204" pitchFamily="34" charset="-120"/>
              </a:rPr>
              <a:t> and consider that as heresy.</a:t>
            </a:r>
          </a:p>
          <a:p>
            <a:pPr marL="274320"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Sins are categorized as major sins and minor sins.</a:t>
            </a:r>
          </a:p>
          <a:p>
            <a:pPr marL="731520" lvl="1" indent="-274320">
              <a:spcAft>
                <a:spcPts val="600"/>
              </a:spcAft>
              <a:buFont typeface="Arial" panose="020B0604020202020204" pitchFamily="34" charset="0"/>
              <a:buChar char="•"/>
            </a:pPr>
            <a:r>
              <a:rPr lang="en-US" altLang="zh-TW" sz="2400" dirty="0">
                <a:solidFill>
                  <a:schemeClr val="bg1"/>
                </a:solidFill>
                <a:ea typeface="Microsoft JhengHei" panose="020B0604030504040204" pitchFamily="34" charset="-120"/>
              </a:rPr>
              <a:t>Worshipping or deifying any beings other than Allah is the greatest sin. Those people will be sent to the hell of fire. </a:t>
            </a:r>
            <a:endParaRPr lang="en-MY" altLang="zh-TW" sz="2400" dirty="0">
              <a:solidFill>
                <a:schemeClr val="bg1"/>
              </a:solidFill>
              <a:ea typeface="Microsoft JhengHei" panose="020B0604030504040204" pitchFamily="34" charset="-120"/>
            </a:endParaRPr>
          </a:p>
          <a:p>
            <a:pPr marL="731520" lvl="1" indent="-274320">
              <a:spcAft>
                <a:spcPts val="600"/>
              </a:spcAft>
              <a:buFont typeface="Arial" panose="020B0604020202020204" pitchFamily="34" charset="0"/>
              <a:buChar char="•"/>
            </a:pPr>
            <a:r>
              <a:rPr lang="en-US" altLang="zh-CN" sz="2400" dirty="0">
                <a:solidFill>
                  <a:schemeClr val="bg1"/>
                </a:solidFill>
                <a:ea typeface="Microsoft JhengHei" panose="020B0604030504040204" pitchFamily="34" charset="-120"/>
              </a:rPr>
              <a:t>Other major sins: disobedience to parents, usury, adultery, act of cowardice in military.</a:t>
            </a:r>
            <a:endParaRPr lang="en-US" altLang="zh-TW" sz="2400" dirty="0">
              <a:solidFill>
                <a:schemeClr val="bg1"/>
              </a:solidFill>
              <a:ea typeface="Microsoft JhengHei" panose="020B0604030504040204" pitchFamily="34" charset="-120"/>
            </a:endParaRPr>
          </a:p>
        </p:txBody>
      </p:sp>
      <p:pic>
        <p:nvPicPr>
          <p:cNvPr id="10" name="Picture 9">
            <a:extLst>
              <a:ext uri="{FF2B5EF4-FFF2-40B4-BE49-F238E27FC236}">
                <a16:creationId xmlns:a16="http://schemas.microsoft.com/office/drawing/2014/main" id="{5D36CEB5-5D04-4FD4-A86B-1981634550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7" cy="923480"/>
          </a:xfrm>
          <a:prstGeom prst="rect">
            <a:avLst/>
          </a:prstGeom>
        </p:spPr>
      </p:pic>
    </p:spTree>
    <p:extLst>
      <p:ext uri="{BB962C8B-B14F-4D97-AF65-F5344CB8AC3E}">
        <p14:creationId xmlns:p14="http://schemas.microsoft.com/office/powerpoint/2010/main" val="305612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81CD1A-B5E7-49E4-BB09-FD32DD476322}"/>
              </a:ext>
            </a:extLst>
          </p:cNvPr>
          <p:cNvPicPr>
            <a:picLocks noChangeAspect="1"/>
          </p:cNvPicPr>
          <p:nvPr/>
        </p:nvPicPr>
        <p:blipFill>
          <a:blip r:embed="rId3">
            <a:extLst>
              <a:ext uri="{28A0092B-C50C-407E-A947-70E740481C1C}">
                <a14:useLocalDpi xmlns:a14="http://schemas.microsoft.com/office/drawing/2010/main" val="0"/>
              </a:ext>
            </a:extLst>
          </a:blip>
          <a:srcRect t="7902" b="790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F00CFDB-EA75-4709-B777-C1C6B2BD7B47}"/>
              </a:ext>
            </a:extLst>
          </p:cNvPr>
          <p:cNvSpPr/>
          <p:nvPr/>
        </p:nvSpPr>
        <p:spPr>
          <a:xfrm>
            <a:off x="685800" y="685800"/>
            <a:ext cx="10820400" cy="4876800"/>
          </a:xfrm>
          <a:prstGeom prst="rect">
            <a:avLst/>
          </a:prstGeom>
          <a:solidFill>
            <a:srgbClr val="009999">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a:extLst>
              <a:ext uri="{FF2B5EF4-FFF2-40B4-BE49-F238E27FC236}">
                <a16:creationId xmlns:a16="http://schemas.microsoft.com/office/drawing/2014/main" id="{5CDAA0AE-787F-48AD-A3C3-6415006D2751}"/>
              </a:ext>
            </a:extLst>
          </p:cNvPr>
          <p:cNvSpPr>
            <a:spLocks noGrp="1"/>
          </p:cNvSpPr>
          <p:nvPr>
            <p:ph idx="1"/>
          </p:nvPr>
        </p:nvSpPr>
        <p:spPr>
          <a:xfrm>
            <a:off x="1066800" y="792144"/>
            <a:ext cx="10439400" cy="4541857"/>
          </a:xfrm>
        </p:spPr>
        <p:txBody>
          <a:bodyPr>
            <a:noAutofit/>
          </a:bodyPr>
          <a:lstStyle/>
          <a:p>
            <a:pPr marL="0" marR="0" indent="0" algn="ctr">
              <a:lnSpc>
                <a:spcPct val="100000"/>
              </a:lnSpc>
              <a:spcBef>
                <a:spcPts val="0"/>
              </a:spcBef>
              <a:spcAft>
                <a:spcPts val="600"/>
              </a:spcAft>
              <a:buNone/>
            </a:pPr>
            <a:r>
              <a:rPr lang="en-US" altLang="zh-TW" dirty="0">
                <a:solidFill>
                  <a:schemeClr val="bg1"/>
                </a:solidFill>
                <a:ea typeface="Microsoft JhengHei" panose="020B0604030504040204" pitchFamily="34" charset="-120"/>
                <a:cs typeface="Times New Roman" panose="02020603050405020304" pitchFamily="18" charset="0"/>
              </a:rPr>
              <a:t>Heavenly Father, we thank you for the </a:t>
            </a:r>
          </a:p>
          <a:p>
            <a:pPr marL="0" marR="0" indent="0" algn="ctr">
              <a:lnSpc>
                <a:spcPct val="100000"/>
              </a:lnSpc>
              <a:spcBef>
                <a:spcPts val="0"/>
              </a:spcBef>
              <a:spcAft>
                <a:spcPts val="600"/>
              </a:spcAft>
              <a:buNone/>
            </a:pPr>
            <a:r>
              <a:rPr lang="en-US" altLang="zh-TW" dirty="0">
                <a:solidFill>
                  <a:schemeClr val="bg1"/>
                </a:solidFill>
                <a:ea typeface="Microsoft JhengHei" panose="020B0604030504040204" pitchFamily="34" charset="-120"/>
                <a:cs typeface="Times New Roman" panose="02020603050405020304" pitchFamily="18" charset="0"/>
              </a:rPr>
              <a:t>“30 Days of Prayer for the Muslim World” that began in 1993. </a:t>
            </a:r>
          </a:p>
          <a:p>
            <a:pPr marL="0" marR="0" indent="0" algn="ctr">
              <a:lnSpc>
                <a:spcPct val="100000"/>
              </a:lnSpc>
              <a:spcBef>
                <a:spcPts val="0"/>
              </a:spcBef>
              <a:spcAft>
                <a:spcPts val="600"/>
              </a:spcAft>
              <a:buNone/>
            </a:pPr>
            <a:r>
              <a:rPr lang="en-US" altLang="zh-TW" dirty="0">
                <a:solidFill>
                  <a:schemeClr val="bg1"/>
                </a:solidFill>
                <a:ea typeface="Microsoft JhengHei" panose="020B0604030504040204" pitchFamily="34" charset="-120"/>
                <a:cs typeface="Times New Roman" panose="02020603050405020304" pitchFamily="18" charset="0"/>
              </a:rPr>
              <a:t>Please encourage us to see the Muslim world through Your loving eyes.</a:t>
            </a:r>
          </a:p>
          <a:p>
            <a:pPr marL="0" marR="0" indent="0" algn="ctr">
              <a:lnSpc>
                <a:spcPct val="100000"/>
              </a:lnSpc>
              <a:spcBef>
                <a:spcPts val="0"/>
              </a:spcBef>
              <a:spcAft>
                <a:spcPts val="600"/>
              </a:spcAft>
              <a:buNone/>
            </a:pPr>
            <a:r>
              <a:rPr lang="en-US" altLang="zh-TW" b="1" dirty="0">
                <a:solidFill>
                  <a:schemeClr val="bg1"/>
                </a:solidFill>
                <a:ea typeface="Microsoft JhengHei" panose="020B0604030504040204" pitchFamily="34" charset="-120"/>
                <a:cs typeface="Times New Roman" panose="02020603050405020304" pitchFamily="18" charset="0"/>
              </a:rPr>
              <a:t>Lord, in our daily prayer for the Muslims, please help us to have a heart of knowledge and comprehension, through which we can gain a deeper understanding of God's love for the Muslims.</a:t>
            </a:r>
          </a:p>
          <a:p>
            <a:pPr marL="0" marR="0" indent="0" algn="ctr">
              <a:lnSpc>
                <a:spcPct val="100000"/>
              </a:lnSpc>
              <a:spcBef>
                <a:spcPts val="0"/>
              </a:spcBef>
              <a:spcAft>
                <a:spcPts val="600"/>
              </a:spcAft>
              <a:buNone/>
            </a:pPr>
            <a:r>
              <a:rPr lang="en-US" altLang="zh-TW" dirty="0">
                <a:solidFill>
                  <a:schemeClr val="bg1"/>
                </a:solidFill>
                <a:ea typeface="Microsoft JhengHei" panose="020B0604030504040204" pitchFamily="34" charset="-120"/>
                <a:cs typeface="Times New Roman" panose="02020603050405020304" pitchFamily="18" charset="0"/>
              </a:rPr>
              <a:t>Lord, raise up more of Your people to join in prayer, so that the number of intercessors united in blessing the salvation of Muslims increases day by day, praying for them in undivided attention from all over the world.</a:t>
            </a:r>
          </a:p>
        </p:txBody>
      </p:sp>
    </p:spTree>
    <p:extLst>
      <p:ext uri="{BB962C8B-B14F-4D97-AF65-F5344CB8AC3E}">
        <p14:creationId xmlns:p14="http://schemas.microsoft.com/office/powerpoint/2010/main" val="12630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F4E3D-DAF4-4B7A-BB84-1CE1EABA76F3}"/>
              </a:ext>
            </a:extLst>
          </p:cNvPr>
          <p:cNvPicPr>
            <a:picLocks noChangeAspect="1"/>
          </p:cNvPicPr>
          <p:nvPr/>
        </p:nvPicPr>
        <p:blipFill rotWithShape="1">
          <a:blip r:embed="rId3">
            <a:extLst>
              <a:ext uri="{28A0092B-C50C-407E-A947-70E740481C1C}">
                <a14:useLocalDpi xmlns:a14="http://schemas.microsoft.com/office/drawing/2010/main" val="0"/>
              </a:ext>
            </a:extLst>
          </a:blip>
          <a:srcRect l="24083" t="36886" r="10922" b="1881"/>
          <a:stretch/>
        </p:blipFill>
        <p:spPr>
          <a:xfrm>
            <a:off x="-31641" y="-457200"/>
            <a:ext cx="12253458" cy="76962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685800" y="2299578"/>
            <a:ext cx="10820400" cy="4541857"/>
          </a:xfrm>
          <a:prstGeom prst="rect">
            <a:avLst/>
          </a:prstGeom>
          <a:solidFill>
            <a:srgbClr val="00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685800" y="2451979"/>
            <a:ext cx="10820400" cy="3847207"/>
          </a:xfrm>
          <a:prstGeom prst="rect">
            <a:avLst/>
          </a:prstGeom>
          <a:noFill/>
        </p:spPr>
        <p:txBody>
          <a:bodyPr wrap="square">
            <a:spAutoFit/>
          </a:bodyPr>
          <a:lstStyle/>
          <a:p>
            <a:pPr marR="0" lvl="0" algn="ctr">
              <a:spcBef>
                <a:spcPts val="0"/>
              </a:spcBef>
              <a:spcAft>
                <a:spcPts val="800"/>
              </a:spcAft>
              <a:tabLst>
                <a:tab pos="457200" algn="l"/>
              </a:tabLst>
            </a:pPr>
            <a:r>
              <a:rPr lang="en-US" altLang="zh-TW" sz="2800" dirty="0">
                <a:solidFill>
                  <a:schemeClr val="bg1"/>
                </a:solidFill>
                <a:ea typeface="Microsoft JhengHei" panose="020B0604030504040204" pitchFamily="34" charset="-120"/>
                <a:cs typeface="Times New Roman" panose="02020603050405020304" pitchFamily="18" charset="0"/>
              </a:rPr>
              <a:t>Holy God, we admit that men are sinful and cannot enter heaven with sin. Sins must first be forgiven, and people need to be redeemed.</a:t>
            </a:r>
          </a:p>
          <a:p>
            <a:pPr marR="0" lvl="0" algn="ctr">
              <a:spcBef>
                <a:spcPts val="0"/>
              </a:spcBef>
              <a:spcAft>
                <a:spcPts val="800"/>
              </a:spcAft>
              <a:tabLst>
                <a:tab pos="457200" algn="l"/>
              </a:tabLst>
            </a:pPr>
            <a:r>
              <a:rPr lang="en-US" altLang="zh-TW" sz="2800" b="1" dirty="0">
                <a:solidFill>
                  <a:schemeClr val="bg1"/>
                </a:solidFill>
                <a:ea typeface="Microsoft JhengHei" panose="020B0604030504040204" pitchFamily="34" charset="-120"/>
                <a:cs typeface="Times New Roman" panose="02020603050405020304" pitchFamily="18" charset="0"/>
              </a:rPr>
              <a:t>We ask the Holy Spirit to speak to the Muslims through dreams and visions, telling them that only Jesus Christ’s death on the cross can atone for our sins, and give us the grace of forgiveness.</a:t>
            </a:r>
          </a:p>
          <a:p>
            <a:pPr marR="0" lvl="0" algn="ctr">
              <a:spcBef>
                <a:spcPts val="0"/>
              </a:spcBef>
              <a:spcAft>
                <a:spcPts val="800"/>
              </a:spcAft>
              <a:tabLst>
                <a:tab pos="457200" algn="l"/>
              </a:tabLst>
            </a:pPr>
            <a:r>
              <a:rPr lang="en-US" altLang="zh-TW" sz="2800" dirty="0">
                <a:solidFill>
                  <a:schemeClr val="bg1"/>
                </a:solidFill>
                <a:ea typeface="Microsoft JhengHei" panose="020B0604030504040204" pitchFamily="34" charset="-120"/>
                <a:cs typeface="Times New Roman" panose="02020603050405020304" pitchFamily="18" charset="0"/>
              </a:rPr>
              <a:t>May God let every Muslim encounter Jesus Christ during Ramadan.</a:t>
            </a:r>
          </a:p>
          <a:p>
            <a:pPr marR="0" lvl="0" algn="ctr">
              <a:spcBef>
                <a:spcPts val="0"/>
              </a:spcBef>
              <a:spcAft>
                <a:spcPts val="800"/>
              </a:spcAft>
              <a:tabLst>
                <a:tab pos="457200" algn="l"/>
              </a:tabLst>
            </a:pPr>
            <a:r>
              <a:rPr lang="en-US" altLang="zh-TW" sz="2800" dirty="0">
                <a:solidFill>
                  <a:schemeClr val="bg1"/>
                </a:solidFill>
                <a:ea typeface="Microsoft JhengHei" panose="020B0604030504040204" pitchFamily="34" charset="-120"/>
                <a:cs typeface="Times New Roman" panose="02020603050405020304" pitchFamily="18" charset="0"/>
              </a:rPr>
              <a:t>Let them have a whole new experience, feel the peace of Christ’s salvation, and be willing to seek You continuously.</a:t>
            </a:r>
          </a:p>
        </p:txBody>
      </p:sp>
    </p:spTree>
    <p:extLst>
      <p:ext uri="{BB962C8B-B14F-4D97-AF65-F5344CB8AC3E}">
        <p14:creationId xmlns:p14="http://schemas.microsoft.com/office/powerpoint/2010/main" val="4241285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17A95-6856-44FC-84B8-1FB10049F32C}"/>
              </a:ext>
            </a:extLst>
          </p:cNvPr>
          <p:cNvPicPr>
            <a:picLocks noChangeAspect="1"/>
          </p:cNvPicPr>
          <p:nvPr/>
        </p:nvPicPr>
        <p:blipFill>
          <a:blip r:embed="rId3">
            <a:extLst>
              <a:ext uri="{28A0092B-C50C-407E-A947-70E740481C1C}">
                <a14:useLocalDpi xmlns:a14="http://schemas.microsoft.com/office/drawing/2010/main" val="0"/>
              </a:ext>
            </a:extLst>
          </a:blip>
          <a:srcRect t="13291" b="13291"/>
          <a:stretch/>
        </p:blipFill>
        <p:spPr>
          <a:xfrm>
            <a:off x="0" y="-21432"/>
            <a:ext cx="12268200" cy="6900863"/>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609600" y="1066799"/>
            <a:ext cx="10972800" cy="4724400"/>
          </a:xfrm>
          <a:prstGeom prst="rect">
            <a:avLst/>
          </a:prstGeom>
          <a:solidFill>
            <a:srgbClr val="00999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609600" y="1237595"/>
            <a:ext cx="10972800" cy="4001095"/>
          </a:xfrm>
          <a:prstGeom prst="rect">
            <a:avLst/>
          </a:prstGeom>
          <a:noFill/>
        </p:spPr>
        <p:txBody>
          <a:bodyPr wrap="square">
            <a:spAutoFit/>
          </a:bodyPr>
          <a:lstStyle/>
          <a:p>
            <a:pPr algn="ctr">
              <a:spcAft>
                <a:spcPts val="600"/>
              </a:spcAft>
            </a:pPr>
            <a:r>
              <a:rPr lang="en-US" altLang="zh-TW" sz="2600" dirty="0">
                <a:solidFill>
                  <a:schemeClr val="bg1"/>
                </a:solidFill>
                <a:ea typeface="Microsoft JhengHei" panose="020B0604030504040204" pitchFamily="34" charset="-120"/>
                <a:cs typeface="Times New Roman" panose="02020603050405020304" pitchFamily="18" charset="0"/>
              </a:rPr>
              <a:t>Heavenly Father, Muslims know that they must face the judgment of Allah. In their daily prayers, they repeatedly ask for Allah's forgiveness,</a:t>
            </a:r>
          </a:p>
          <a:p>
            <a:pPr algn="ctr">
              <a:spcAft>
                <a:spcPts val="600"/>
              </a:spcAft>
            </a:pPr>
            <a:r>
              <a:rPr lang="en-US" altLang="zh-TW" sz="2600" dirty="0">
                <a:solidFill>
                  <a:schemeClr val="bg1"/>
                </a:solidFill>
                <a:ea typeface="Microsoft JhengHei" panose="020B0604030504040204" pitchFamily="34" charset="-120"/>
                <a:cs typeface="Times New Roman" panose="02020603050405020304" pitchFamily="18" charset="0"/>
              </a:rPr>
              <a:t>But they are unassertive if Allah would listen to their prayers.</a:t>
            </a:r>
          </a:p>
          <a:p>
            <a:pPr algn="ctr">
              <a:spcAft>
                <a:spcPts val="600"/>
              </a:spcAft>
            </a:pPr>
            <a:r>
              <a:rPr lang="en-US" altLang="zh-TW" sz="2600" b="1" dirty="0">
                <a:solidFill>
                  <a:schemeClr val="bg1"/>
                </a:solidFill>
                <a:ea typeface="Microsoft JhengHei" panose="020B0604030504040204" pitchFamily="34" charset="-120"/>
                <a:cs typeface="Times New Roman" panose="02020603050405020304" pitchFamily="18" charset="0"/>
              </a:rPr>
              <a:t>Father God, please inspire them to read the Bible and watch the Jesus Film</a:t>
            </a:r>
          </a:p>
          <a:p>
            <a:pPr algn="ctr">
              <a:spcAft>
                <a:spcPts val="600"/>
              </a:spcAft>
            </a:pPr>
            <a:r>
              <a:rPr lang="en-US" altLang="zh-TW" sz="2600" b="1" dirty="0">
                <a:solidFill>
                  <a:schemeClr val="bg1"/>
                </a:solidFill>
                <a:ea typeface="Microsoft JhengHei" panose="020B0604030504040204" pitchFamily="34" charset="-120"/>
                <a:cs typeface="Times New Roman" panose="02020603050405020304" pitchFamily="18" charset="0"/>
              </a:rPr>
              <a:t>To know that they need a loving Heavenly Father who is willing to communicate and answer prayers.</a:t>
            </a:r>
          </a:p>
          <a:p>
            <a:pPr algn="ctr">
              <a:spcAft>
                <a:spcPts val="600"/>
              </a:spcAft>
            </a:pPr>
            <a:r>
              <a:rPr lang="en-US" altLang="zh-TW" sz="2600" b="1" dirty="0">
                <a:solidFill>
                  <a:schemeClr val="bg1"/>
                </a:solidFill>
                <a:ea typeface="Microsoft JhengHei" panose="020B0604030504040204" pitchFamily="34" charset="-120"/>
                <a:cs typeface="Times New Roman" panose="02020603050405020304" pitchFamily="18" charset="0"/>
              </a:rPr>
              <a:t>We pray that, through their willingness to trust Jesus, they will experience God’s acceptance and love, and receive the help of the Holy Spirit to live an abundant life.</a:t>
            </a:r>
          </a:p>
        </p:txBody>
      </p:sp>
    </p:spTree>
    <p:extLst>
      <p:ext uri="{BB962C8B-B14F-4D97-AF65-F5344CB8AC3E}">
        <p14:creationId xmlns:p14="http://schemas.microsoft.com/office/powerpoint/2010/main" val="232027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99F5B4-1AE7-4686-9BA1-47073B6A7411}"/>
              </a:ext>
            </a:extLst>
          </p:cNvPr>
          <p:cNvPicPr>
            <a:picLocks noChangeAspect="1"/>
          </p:cNvPicPr>
          <p:nvPr/>
        </p:nvPicPr>
        <p:blipFill rotWithShape="1">
          <a:blip r:embed="rId3">
            <a:extLst>
              <a:ext uri="{28A0092B-C50C-407E-A947-70E740481C1C}">
                <a14:useLocalDpi xmlns:a14="http://schemas.microsoft.com/office/drawing/2010/main" val="0"/>
              </a:ext>
            </a:extLst>
          </a:blip>
          <a:srcRect t="-767" b="16391"/>
          <a:stretch/>
        </p:blipFill>
        <p:spPr>
          <a:xfrm>
            <a:off x="0" y="-62741"/>
            <a:ext cx="12268200" cy="6900863"/>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685800" y="381000"/>
            <a:ext cx="10820400" cy="3733800"/>
          </a:xfrm>
          <a:prstGeom prst="rect">
            <a:avLst/>
          </a:prstGeom>
          <a:solidFill>
            <a:srgbClr val="00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447800" y="685800"/>
            <a:ext cx="9448800" cy="3185487"/>
          </a:xfrm>
          <a:prstGeom prst="rect">
            <a:avLst/>
          </a:prstGeom>
          <a:noFill/>
        </p:spPr>
        <p:txBody>
          <a:bodyPr wrap="square">
            <a:spAutoFit/>
          </a:bodyPr>
          <a:lstStyle/>
          <a:p>
            <a:pPr algn="ctr">
              <a:spcAft>
                <a:spcPts val="600"/>
              </a:spcAft>
            </a:pPr>
            <a:r>
              <a:rPr lang="en-US" altLang="zh-TW" sz="2800" dirty="0">
                <a:solidFill>
                  <a:schemeClr val="bg1"/>
                </a:solidFill>
                <a:ea typeface="Microsoft JhengHei" panose="020B0604030504040204" pitchFamily="34" charset="-120"/>
                <a:cs typeface="Times New Roman" panose="02020603050405020304" pitchFamily="18" charset="0"/>
              </a:rPr>
              <a:t>Heavenly Father, the inappropriate moral lifestyle of the Christians in the western countries and their ignorance of Islam has become a hindrance for Muslims to accept the Gospel.     Please cleanse Your church to become the light in this age, revealing the way to truth and life.</a:t>
            </a:r>
          </a:p>
          <a:p>
            <a:pPr algn="ctr">
              <a:spcAft>
                <a:spcPts val="600"/>
              </a:spcAft>
            </a:pPr>
            <a:r>
              <a:rPr lang="en-US" altLang="zh-TW" sz="2800" b="1" dirty="0">
                <a:solidFill>
                  <a:schemeClr val="bg1"/>
                </a:solidFill>
                <a:ea typeface="Microsoft JhengHei" panose="020B0604030504040204" pitchFamily="34" charset="-120"/>
                <a:cs typeface="Times New Roman" panose="02020603050405020304" pitchFamily="18" charset="0"/>
              </a:rPr>
              <a:t>May praise, honor, glory, and power be to Him who sits on the throne, and to the Lamb forever and ever!</a:t>
            </a: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10340</TotalTime>
  <Words>791</Words>
  <Application>Microsoft Office PowerPoint</Application>
  <PresentationFormat>Widescreen</PresentationFormat>
  <Paragraphs>60</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Microsoft JhengHei</vt:lpstr>
      <vt:lpstr>Microsoft YaHei UI</vt:lpstr>
      <vt:lpstr>PMingLiU</vt:lpstr>
      <vt:lpstr>Arial</vt:lpstr>
      <vt:lpstr>Calibri</vt:lpstr>
      <vt:lpstr>Calibri Light</vt:lpstr>
      <vt:lpstr>Lato</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2386</cp:revision>
  <dcterms:created xsi:type="dcterms:W3CDTF">2020-11-06T17:04:32Z</dcterms:created>
  <dcterms:modified xsi:type="dcterms:W3CDTF">2022-04-03T04:48:45Z</dcterms:modified>
</cp:coreProperties>
</file>