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notesMasterIdLst>
    <p:notesMasterId r:id="rId14"/>
  </p:notesMasterIdLst>
  <p:sldIdLst>
    <p:sldId id="270" r:id="rId2"/>
    <p:sldId id="316" r:id="rId3"/>
    <p:sldId id="256" r:id="rId4"/>
    <p:sldId id="337" r:id="rId5"/>
    <p:sldId id="311" r:id="rId6"/>
    <p:sldId id="330" r:id="rId7"/>
    <p:sldId id="331" r:id="rId8"/>
    <p:sldId id="332" r:id="rId9"/>
    <p:sldId id="334" r:id="rId10"/>
    <p:sldId id="335" r:id="rId11"/>
    <p:sldId id="336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her fan" initials="ef" lastIdx="1" clrIdx="0">
    <p:extLst>
      <p:ext uri="{19B8F6BF-5375-455C-9EA6-DF929625EA0E}">
        <p15:presenceInfo xmlns:p15="http://schemas.microsoft.com/office/powerpoint/2012/main" userId="075f14a0ffea5f7f" providerId="Windows Live"/>
      </p:ext>
    </p:extLst>
  </p:cmAuthor>
  <p:cmAuthor id="2" name="Yeng Shiow Lim" initials="YSL" lastIdx="1" clrIdx="1">
    <p:extLst>
      <p:ext uri="{19B8F6BF-5375-455C-9EA6-DF929625EA0E}">
        <p15:presenceInfo xmlns:p15="http://schemas.microsoft.com/office/powerpoint/2012/main" userId="385ee0dce7a98e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3993"/>
    <a:srgbClr val="FFCC66"/>
    <a:srgbClr val="1688B6"/>
    <a:srgbClr val="325C9A"/>
    <a:srgbClr val="FFFFCC"/>
    <a:srgbClr val="0099CC"/>
    <a:srgbClr val="A81863"/>
    <a:srgbClr val="DC0000"/>
    <a:srgbClr val="FFCCCC"/>
    <a:srgbClr val="67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9" autoAdjust="0"/>
    <p:restoredTop sz="75722" autoAdjust="0"/>
  </p:normalViewPr>
  <p:slideViewPr>
    <p:cSldViewPr>
      <p:cViewPr varScale="1">
        <p:scale>
          <a:sx n="125" d="100"/>
          <a:sy n="125" d="100"/>
        </p:scale>
        <p:origin x="1572" y="-1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9FC77-4C07-4250-9504-1442D3B1CB40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0A47A-5C7E-436F-BE97-00A491856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altLang="zh-TW" sz="1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51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46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/>
              <a:t>分治背景：</a:t>
            </a:r>
            <a:endParaRPr lang="en-MY" altLang="zh-TW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zh-TW" altLang="en-US" sz="1200" dirty="0"/>
            </a:br>
            <a:r>
              <a:rPr lang="zh-TW" altLang="en-US" sz="1200" b="1" dirty="0"/>
              <a:t>印度教是印度的主流宗教，在印度有著相當久遠的歷史，大家所熟知的印度種姓制度便是其核心教義。</a:t>
            </a:r>
            <a:br>
              <a:rPr lang="zh-TW" altLang="en-US" sz="1200" b="1" dirty="0"/>
            </a:br>
            <a:r>
              <a:rPr lang="zh-TW" altLang="en-US" sz="1200" b="1" dirty="0"/>
              <a:t>然而莫臥兒帝國征服印度後，伊斯蘭教也隨之在印度站穩腳跟。</a:t>
            </a:r>
            <a:r>
              <a:rPr lang="zh-TW" altLang="en-US" sz="1200" dirty="0"/>
              <a:t>莫臥兒帝國</a:t>
            </a:r>
            <a:r>
              <a:rPr lang="en-US" altLang="zh-TW" sz="1200" dirty="0"/>
              <a:t>(</a:t>
            </a:r>
            <a:r>
              <a:rPr lang="zh-TW" altLang="en-US" sz="1200" dirty="0"/>
              <a:t>突厥化的蒙古貴族所建立的帝國</a:t>
            </a:r>
            <a:r>
              <a:rPr lang="en-US" altLang="zh-TW" sz="1200" dirty="0"/>
              <a:t>)</a:t>
            </a:r>
            <a:r>
              <a:rPr lang="zh-TW" altLang="en-US" sz="1200" dirty="0"/>
              <a:t>，</a:t>
            </a:r>
            <a:br>
              <a:rPr lang="zh-TW" altLang="en-US" sz="1200" dirty="0"/>
            </a:br>
            <a:r>
              <a:rPr lang="zh-TW" altLang="en-US" sz="1200" dirty="0"/>
              <a:t>征服者都是伊斯蘭教徒，因此印度社會的最上層被穆斯林所壟斷。</a:t>
            </a:r>
            <a:br>
              <a:rPr lang="zh-TW" altLang="en-US" sz="1200" dirty="0"/>
            </a:br>
            <a:br>
              <a:rPr lang="zh-TW" altLang="en-US" sz="1200" dirty="0"/>
            </a:br>
            <a:r>
              <a:rPr lang="zh-TW" altLang="en-US" sz="1200" b="1" dirty="0"/>
              <a:t>但印度教由於擁有非常龐大的群眾基礎，所以穆斯林征服者也不能贏家通吃，</a:t>
            </a:r>
            <a:br>
              <a:rPr lang="zh-TW" altLang="en-US" sz="1200" b="1" dirty="0"/>
            </a:br>
            <a:r>
              <a:rPr lang="zh-TW" altLang="en-US" sz="1200" b="1" dirty="0"/>
              <a:t>只能選擇與印度教徒相互共存，從而形成了伊斯蘭教與印度教的緊張。</a:t>
            </a:r>
            <a:br>
              <a:rPr lang="zh-TW" altLang="en-US" sz="1200" dirty="0"/>
            </a:br>
            <a:br>
              <a:rPr lang="zh-TW" altLang="en-US" sz="1200" dirty="0"/>
            </a:br>
            <a:r>
              <a:rPr lang="en-US" altLang="zh-TW" sz="1200" b="1" dirty="0"/>
              <a:t>1920</a:t>
            </a:r>
            <a:r>
              <a:rPr lang="zh-TW" altLang="en-US" sz="1200" b="1" dirty="0"/>
              <a:t>年印度在甘地領導下，與英國展開一系列的獨立談判。</a:t>
            </a:r>
            <a:br>
              <a:rPr lang="zh-TW" altLang="en-US" sz="1200" dirty="0"/>
            </a:br>
            <a:br>
              <a:rPr lang="zh-TW" altLang="en-US" sz="1200" dirty="0"/>
            </a:br>
            <a:r>
              <a:rPr lang="zh-TW" altLang="en-US" sz="1200" dirty="0"/>
              <a:t>二次世界大戰後，英國國力衰退，而印度境內的穆斯林和印度教徒的矛盾日益嚴重，</a:t>
            </a:r>
            <a:br>
              <a:rPr lang="en-MY" altLang="zh-TW" sz="1200" dirty="0"/>
            </a:br>
            <a:r>
              <a:rPr lang="zh-TW" altLang="en-US" sz="1200" dirty="0"/>
              <a:t>當時代表穆斯林利益的全印穆斯林聯盟，開始計劃成立單獨的穆斯林國家巴基斯坦。</a:t>
            </a:r>
            <a:br>
              <a:rPr lang="en-MY" altLang="zh-TW" sz="1200" dirty="0"/>
            </a:br>
            <a:r>
              <a:rPr lang="en-US" altLang="zh-TW" sz="1200" b="1" dirty="0"/>
              <a:t>1947</a:t>
            </a:r>
            <a:r>
              <a:rPr lang="zh-TW" altLang="en-US" sz="1200" b="1" dirty="0"/>
              <a:t>年，英國在印度最後一位總督蒙巴頓提出「印巴分治」方案，同意印度獨立，</a:t>
            </a:r>
            <a:br>
              <a:rPr lang="en-MY" altLang="zh-TW" sz="1200" b="1" dirty="0"/>
            </a:br>
            <a:r>
              <a:rPr lang="zh-TW" altLang="en-US" sz="1200" b="1" dirty="0"/>
              <a:t>同年</a:t>
            </a:r>
            <a:r>
              <a:rPr lang="en-US" altLang="zh-TW" sz="1200" b="1" dirty="0"/>
              <a:t>6</a:t>
            </a:r>
            <a:r>
              <a:rPr lang="zh-TW" altLang="en-US" sz="1200" b="1" dirty="0"/>
              <a:t>月，英國宣佈將它的統治權轉交給兩個繼承國：印度和巴基斯坦，</a:t>
            </a:r>
            <a:br>
              <a:rPr lang="en-MY" altLang="zh-TW" sz="1200" b="1" dirty="0"/>
            </a:br>
            <a:r>
              <a:rPr lang="zh-TW" altLang="en-US" sz="1200" b="1" dirty="0"/>
              <a:t>印度將成為印度教國家，而巴基斯坦將成為穆斯林國家，但仍留在英聯邦內。</a:t>
            </a:r>
            <a:br>
              <a:rPr lang="zh-TW" altLang="en-US" sz="1200" dirty="0"/>
            </a:br>
            <a:br>
              <a:rPr lang="zh-TW" altLang="en-US" sz="1200" dirty="0"/>
            </a:br>
            <a:r>
              <a:rPr lang="zh-TW" altLang="en-US" sz="1200" dirty="0"/>
              <a:t>蒙巴頓的分治方案把孟加拉分割，因為蒙巴頓</a:t>
            </a:r>
            <a:r>
              <a:rPr lang="zh-TW" altLang="en-US" sz="1200" b="1" dirty="0"/>
              <a:t>方案的核心是按宗教</a:t>
            </a:r>
            <a:r>
              <a:rPr lang="zh-TW" altLang="en-US" sz="1200" dirty="0"/>
              <a:t>，而不是按語言、文化或民族的區別來劃分自治領域。</a:t>
            </a:r>
            <a:br>
              <a:rPr lang="zh-TW" altLang="en-US" sz="1200" dirty="0"/>
            </a:br>
            <a:br>
              <a:rPr lang="zh-TW" altLang="en-US" sz="1200" dirty="0"/>
            </a:br>
            <a:r>
              <a:rPr lang="zh-TW" altLang="en-US" sz="1200" b="1" dirty="0"/>
              <a:t>西孟加拉邦當地大部分民眾是印度教徒，故西孟加拉歸印度，而東孟加拉歸巴基斯坦。</a:t>
            </a:r>
            <a:br>
              <a:rPr lang="en-MY" altLang="zh-TW" sz="1200" b="1" dirty="0"/>
            </a:br>
            <a:r>
              <a:rPr lang="zh-TW" altLang="en-US" sz="1200" b="1" dirty="0"/>
              <a:t>由於孟邦原位於印度境內，巴基斯坦位於印度的西邊，與孟邦相距二千</a:t>
            </a:r>
            <a:r>
              <a:rPr lang="zh-CN" altLang="en-US" sz="1200" b="1" dirty="0"/>
              <a:t>公里</a:t>
            </a:r>
            <a:r>
              <a:rPr lang="zh-TW" altLang="en-US" sz="1200" b="1" dirty="0"/>
              <a:t>。</a:t>
            </a:r>
            <a:br>
              <a:rPr lang="en-MY" altLang="zh-TW" sz="1200" dirty="0"/>
            </a:br>
            <a:br>
              <a:rPr lang="en-MY" altLang="zh-TW" sz="1200" dirty="0"/>
            </a:br>
            <a:r>
              <a:rPr lang="zh-TW" altLang="en-US" sz="1200" b="1" dirty="0"/>
              <a:t>東孟劃給巴基斯坦，雖然版圖大了，但令到當時的巴基斯坦這個穆斯林國家由兩個不接壤的地區，</a:t>
            </a:r>
            <a:br>
              <a:rPr lang="en-MY" altLang="zh-TW" sz="1200" b="1" dirty="0"/>
            </a:br>
            <a:r>
              <a:rPr lang="zh-TW" altLang="en-US" sz="1200" b="1" dirty="0"/>
              <a:t>東巴和西巴組成：西邊的地區就是今天的巴基斯坦，東邊的地區就是今天的孟加拉國</a:t>
            </a:r>
            <a:r>
              <a:rPr lang="zh-TW" altLang="en-US" sz="1200" dirty="0"/>
              <a:t>，而東、西巴被印度隔開，相距約</a:t>
            </a:r>
            <a:r>
              <a:rPr lang="en-US" altLang="zh-TW" sz="1200" dirty="0"/>
              <a:t>2000</a:t>
            </a:r>
            <a:r>
              <a:rPr lang="zh-CN" altLang="en-US" sz="1200" dirty="0"/>
              <a:t>公里</a:t>
            </a:r>
            <a:r>
              <a:rPr lang="zh-TW" altLang="en-US" sz="1200" dirty="0"/>
              <a:t>。</a:t>
            </a:r>
            <a:br>
              <a:rPr lang="en-MY" altLang="zh-TW" sz="1200" dirty="0"/>
            </a:br>
            <a:br>
              <a:rPr lang="en-MY" altLang="zh-TW" sz="1200" dirty="0"/>
            </a:br>
            <a:r>
              <a:rPr lang="zh-TW" altLang="en-US" sz="1200" dirty="0"/>
              <a:t>東巴人絕大部分屬孟加拉族，操孟加拉語；西巴人分屬信德、旁遮普、俾路支和巴丹等幾個民族。</a:t>
            </a:r>
            <a:br>
              <a:rPr lang="en-MY" altLang="zh-TW" sz="1200" dirty="0"/>
            </a:br>
            <a:r>
              <a:rPr lang="zh-TW" altLang="en-US" sz="1200" dirty="0"/>
              <a:t>兩地居民的文化和民族都不盡相同。</a:t>
            </a:r>
            <a:r>
              <a:rPr lang="zh-TW" altLang="en-US" sz="1200" b="1" dirty="0"/>
              <a:t>東、西巴合為一體的基礎僅僅是伊斯蘭教。</a:t>
            </a:r>
            <a:endParaRPr lang="en-MY" altLang="zh-TW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MY" altLang="zh-TW" sz="1200" dirty="0"/>
            </a:br>
            <a:r>
              <a:rPr lang="zh-TW" altLang="en-US" sz="1200" dirty="0"/>
              <a:t>這種地理上的相互隔絕，民族、文化和語言的巨大差異，極易為內部分裂和外來幹涉勢力所利用。</a:t>
            </a:r>
            <a:br>
              <a:rPr lang="en-MY" altLang="zh-TW" sz="1200" dirty="0"/>
            </a:br>
            <a:r>
              <a:rPr lang="zh-TW" altLang="en-US" sz="1200" dirty="0"/>
              <a:t>由此造成了無窮的後患。</a:t>
            </a:r>
            <a:br>
              <a:rPr lang="en-MY" altLang="zh-TW" sz="1200" dirty="0"/>
            </a:br>
            <a:r>
              <a:rPr lang="zh-TW" altLang="en-US" sz="1200" dirty="0"/>
              <a:t>方案規定，各土邦可以自行決定加入任何一個自治領域，這又使查謨和克什米爾的歸屬問題成為懸案，</a:t>
            </a:r>
            <a:br>
              <a:rPr lang="en-MY" altLang="zh-TW" sz="1200" dirty="0"/>
            </a:br>
            <a:r>
              <a:rPr lang="zh-TW" altLang="en-US" sz="1200" dirty="0"/>
              <a:t>造成印巴兩國獨立後立即圍繞克什米爾問題兵戎相見。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30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zh-TW" altLang="en-US" sz="1000" dirty="0"/>
            </a:br>
            <a:r>
              <a:rPr lang="zh-TW" altLang="en-US" sz="1000" b="1" dirty="0"/>
              <a:t>印巴分離之後的幾個月裡，出現大規模的人口遷移，無數印度教徒離開巴基斯坦前往印度。</a:t>
            </a:r>
            <a:br>
              <a:rPr lang="en-MY" altLang="zh-TW" sz="1000" b="1" dirty="0"/>
            </a:br>
            <a:r>
              <a:rPr lang="zh-TW" altLang="en-US" sz="1000" b="1" dirty="0"/>
              <a:t>同樣，無數穆斯林離開印度，前往巴基斯坦。</a:t>
            </a:r>
            <a:br>
              <a:rPr lang="zh-TW" altLang="en-US" sz="1000" dirty="0"/>
            </a:br>
            <a:br>
              <a:rPr lang="zh-TW" altLang="en-US" sz="1000" dirty="0"/>
            </a:br>
            <a:r>
              <a:rPr lang="zh-TW" altLang="en-US" sz="1000" b="1" dirty="0"/>
              <a:t>這次遷移涉及</a:t>
            </a:r>
            <a:r>
              <a:rPr lang="en-US" altLang="zh-TW" sz="1000" b="1" dirty="0"/>
              <a:t>1,700</a:t>
            </a:r>
            <a:r>
              <a:rPr lang="zh-TW" altLang="en-US" sz="1000" b="1" dirty="0"/>
              <a:t>萬人，是人類歷史上最大一次人口遷移。</a:t>
            </a:r>
            <a:br>
              <a:rPr lang="en-MY" altLang="zh-TW" sz="1000" dirty="0"/>
            </a:br>
            <a:r>
              <a:rPr lang="zh-TW" altLang="en-US" sz="1000" b="1" dirty="0"/>
              <a:t>在遷移過程中，兩大敵對的族群之間多次爆發大屠殺。</a:t>
            </a:r>
            <a:endParaRPr lang="en-MY" altLang="zh-TW" sz="1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MY" altLang="zh-TW" sz="1000" dirty="0"/>
            </a:br>
            <a:r>
              <a:rPr lang="zh-TW" altLang="en-US" sz="1000" dirty="0"/>
              <a:t>此外，由於東巴</a:t>
            </a:r>
            <a:r>
              <a:rPr lang="en-US" altLang="zh-TW" sz="1000" dirty="0"/>
              <a:t>(</a:t>
            </a:r>
            <a:r>
              <a:rPr lang="zh-TW" altLang="en-US" sz="1000" dirty="0"/>
              <a:t>孟加拉</a:t>
            </a:r>
            <a:r>
              <a:rPr lang="en-US" altLang="zh-TW" sz="1000" dirty="0"/>
              <a:t>)</a:t>
            </a:r>
            <a:r>
              <a:rPr lang="zh-TW" altLang="en-US" sz="1000" dirty="0"/>
              <a:t>和西巴</a:t>
            </a:r>
            <a:r>
              <a:rPr lang="en-US" altLang="zh-TW" sz="1000" dirty="0"/>
              <a:t>(</a:t>
            </a:r>
            <a:r>
              <a:rPr lang="zh-TW" altLang="en-US" sz="1000" dirty="0"/>
              <a:t>巴基斯坦</a:t>
            </a:r>
            <a:r>
              <a:rPr lang="en-US" altLang="zh-TW" sz="1000" dirty="0"/>
              <a:t>)</a:t>
            </a:r>
            <a:r>
              <a:rPr lang="zh-TW" altLang="en-US" sz="1000" dirty="0"/>
              <a:t>兩地的經濟也不平衡，差異極大，激化東巴不滿情緒，於</a:t>
            </a:r>
            <a:r>
              <a:rPr lang="en-US" altLang="zh-TW" sz="1000" dirty="0"/>
              <a:t>1971</a:t>
            </a:r>
            <a:r>
              <a:rPr lang="zh-TW" altLang="en-US" sz="1000" dirty="0"/>
              <a:t>年爆發了血腥內戰。</a:t>
            </a:r>
            <a:br>
              <a:rPr lang="en-MY" altLang="zh-TW" sz="1000" dirty="0"/>
            </a:br>
            <a:r>
              <a:rPr lang="zh-TW" altLang="en-US" sz="1000" dirty="0"/>
              <a:t>在印度的幫助下，東巴境內的孟加拉人擊敗了巴基斯坦人，</a:t>
            </a:r>
            <a:r>
              <a:rPr lang="en-US" altLang="zh-TW" sz="1000" dirty="0"/>
              <a:t>1972</a:t>
            </a:r>
            <a:r>
              <a:rPr lang="zh-TW" altLang="en-US" sz="1000" dirty="0"/>
              <a:t>年</a:t>
            </a:r>
            <a:r>
              <a:rPr lang="en-US" altLang="zh-TW" sz="1000" dirty="0"/>
              <a:t>1</a:t>
            </a:r>
            <a:r>
              <a:rPr lang="zh-TW" altLang="en-US" sz="1000" dirty="0"/>
              <a:t>月成立了獨立的穆斯林國家－－孟加拉國。</a:t>
            </a:r>
            <a:br>
              <a:rPr lang="en-MY" altLang="zh-TW" sz="1000" dirty="0"/>
            </a:br>
            <a:r>
              <a:rPr lang="en-MY" altLang="zh-TW" sz="1000" dirty="0"/>
              <a:t>|</a:t>
            </a:r>
            <a:r>
              <a:rPr lang="zh-TW" altLang="en-US" sz="1000" dirty="0"/>
              <a:t>獨立後孟加拉國遭遇了腐敗、不穩定、暗殺以及十八次政變。</a:t>
            </a:r>
            <a:br>
              <a:rPr lang="en-MY" altLang="zh-TW" sz="1000" dirty="0"/>
            </a:br>
            <a:r>
              <a:rPr lang="en-US" altLang="zh-TW" sz="1000" dirty="0"/>
              <a:t>1991</a:t>
            </a:r>
            <a:r>
              <a:rPr lang="zh-TW" altLang="en-US" sz="1000" dirty="0"/>
              <a:t>年，執政長達九年的軍人獨裁者下臺，開始實行議會制。</a:t>
            </a:r>
            <a:br>
              <a:rPr lang="en-MY" altLang="zh-TW" sz="1000" dirty="0"/>
            </a:br>
            <a:r>
              <a:rPr lang="zh-TW" altLang="en-US" sz="1000" dirty="0"/>
              <a:t>貝古姆</a:t>
            </a:r>
            <a:r>
              <a:rPr lang="en-US" altLang="zh-TW" sz="1000" dirty="0"/>
              <a:t>‧</a:t>
            </a:r>
            <a:r>
              <a:rPr lang="zh-TW" altLang="en-US" sz="1000" dirty="0"/>
              <a:t>卡莉達</a:t>
            </a:r>
            <a:r>
              <a:rPr lang="en-US" altLang="zh-TW" sz="1000" dirty="0"/>
              <a:t>‧</a:t>
            </a:r>
            <a:r>
              <a:rPr lang="zh-TW" altLang="en-US" sz="1000" dirty="0"/>
              <a:t>齊亞夫人</a:t>
            </a:r>
            <a:r>
              <a:rPr lang="en-US" altLang="zh-TW" sz="1000" dirty="0"/>
              <a:t>(Begum Khaleda Zia)</a:t>
            </a:r>
            <a:r>
              <a:rPr lang="zh-TW" altLang="en-US" sz="1000" dirty="0"/>
              <a:t>當選總理。</a:t>
            </a:r>
            <a:br>
              <a:rPr lang="en-MY" altLang="zh-TW" sz="1000" dirty="0"/>
            </a:br>
            <a:r>
              <a:rPr lang="en-US" altLang="zh-TW" sz="1000" dirty="0"/>
              <a:t>1996</a:t>
            </a:r>
            <a:r>
              <a:rPr lang="zh-TW" altLang="en-US" sz="1000" dirty="0"/>
              <a:t>年</a:t>
            </a:r>
            <a:r>
              <a:rPr lang="en-US" altLang="zh-TW" sz="1000" dirty="0"/>
              <a:t>6</a:t>
            </a:r>
            <a:r>
              <a:rPr lang="zh-TW" altLang="en-US" sz="1000" dirty="0"/>
              <a:t>月大選之後，現今的總理由謝赫</a:t>
            </a:r>
            <a:r>
              <a:rPr lang="en-US" altLang="zh-TW" sz="1000" dirty="0"/>
              <a:t>‧</a:t>
            </a:r>
            <a:r>
              <a:rPr lang="zh-TW" altLang="en-US" sz="1000" dirty="0"/>
              <a:t>哈西娜擔任。</a:t>
            </a:r>
            <a:br>
              <a:rPr lang="en-MY" altLang="zh-TW" sz="1000" dirty="0"/>
            </a:br>
            <a:r>
              <a:rPr lang="zh-TW" altLang="en-US" sz="1000" dirty="0"/>
              <a:t>長期騷擾孟加拉國的政治動亂似乎平息。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巴基斯坦人口</a:t>
            </a:r>
            <a:r>
              <a:rPr lang="en-US" altLang="zh-TW" dirty="0"/>
              <a:t>2.077</a:t>
            </a:r>
            <a:r>
              <a:rPr lang="zh-TW" altLang="en-US" dirty="0"/>
              <a:t>億（</a:t>
            </a:r>
            <a:r>
              <a:rPr lang="en-US" altLang="zh-TW" dirty="0"/>
              <a:t>2017</a:t>
            </a:r>
            <a:r>
              <a:rPr lang="zh-TW" altLang="en-US" dirty="0"/>
              <a:t>年普查），是僅次印尼世界第二多人口的伊斯蘭教國家，</a:t>
            </a:r>
            <a:br>
              <a:rPr lang="en-MY" altLang="zh-TW" dirty="0"/>
            </a:br>
            <a:r>
              <a:rPr lang="en-US" altLang="zh-TW" dirty="0"/>
              <a:t>95</a:t>
            </a:r>
            <a:r>
              <a:rPr lang="zh-TW" altLang="en-US" dirty="0"/>
              <a:t>％以上的巴基斯坦人信奉伊斯蘭教（國教），少數信奉</a:t>
            </a:r>
            <a:r>
              <a:rPr lang="zh-TW" altLang="en-US"/>
              <a:t>基督宗教</a:t>
            </a:r>
            <a:r>
              <a:rPr lang="zh-TW" altLang="en-US" dirty="0"/>
              <a:t>、印度教和錫克教等。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9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51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36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29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55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3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A894-F66E-45B4-AC16-03078491A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10006-2876-4983-B1ED-78A744F84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30F0-340C-4327-8FD2-755C12DB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42832-5165-4C1F-A9DF-A7A219AA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05D4B-65BE-4E45-BE45-2E146999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0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F97-55E4-4CDC-8388-F6EBC04F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DFF08-B8B8-4F44-B5EB-E703A40F8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3C0E0-2039-4E50-9A64-B0DB016A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4B13E-4663-468A-9CF4-5483BDCB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11233-48EA-47E2-BBA4-C67AD972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9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7B333B-78C2-492F-A119-A8439BE4C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C0FBF-0BC9-4EA4-B45A-80A833F8A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C0398-4BFE-4DAD-BC0F-A4050781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16DB9-C9EA-4C26-9232-81EA4DD5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3428F-8763-4A3C-A61C-E1CC39E4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A5DF-28ED-46DE-8D36-9C693ACE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BA59C-E57F-4C17-B90F-B90FE515C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CF973-4982-4EA9-B892-11EF41D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D909B-CADA-422C-96F2-6F4A64A75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0675-BF7A-485F-AD44-0F798E4C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6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25C4-2391-4EE5-89F1-FFF42054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F132F-CBFD-4D74-908C-0C5F3546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6CAA1-2019-4B9B-95AA-AB341B06C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B9737-1B55-4DD9-B4B1-CCFFBF2A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4A14A-1774-40EB-A1A4-C8B6BA2B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0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A8C4-F5B9-4F15-948E-5702F8C7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AF7BC-AF14-4C4A-A82C-F840E76DB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C0228-0760-4D6E-99C6-D9D83C1AE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93E9F-F933-4331-AB69-C4C2F197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63446-44EF-4827-8B17-9F4C2E16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0978B-B41B-4303-9221-77A903A7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0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A003-48E4-4ABF-B69D-515F815B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F1756-79E6-4348-9CFC-86AC63456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13F32-C896-4B90-8DF1-D109C82EF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D95F2-8890-411F-96C0-4943FA4D1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AE4DF-F762-4BAC-A1EA-2FDF4E670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5148EB-AE75-46E1-90D6-F4E0169D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422A7-A435-4988-BFE4-16525782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0AA024-964A-4E6A-B69D-5E4B19A1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BCFDC-B34E-44A4-92C7-4F6A4497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351469-13B1-4BEA-B368-A2014B77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DBA81-208E-4097-9AAE-EDBC11DE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77E13-D083-4F58-8E55-587F021F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59A2D-ECE8-4138-9559-A48C533B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B93DB-CC4E-4907-9263-1D836D9B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04715-0CF8-483E-8C37-13AAC811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85BB6-357D-466E-A4A6-9F23D3F2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C8CA-84CE-415E-A8DA-91A272FC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9BA58-B29D-4C52-8A13-437AE0200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D71BE-B0B6-4DA5-9DC7-229A0386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6C110-9B4A-4352-A670-6B32A159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39F14-F063-447F-A1F0-D4C6B0A8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0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7FAE-31D4-4936-95F9-0032CB2D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B6CC44-B3C9-4D67-B1CA-8517BBA3B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CA162-5D51-4EC3-AEE9-A962A1FFC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FEA44-60A4-4687-B98A-148A2E24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7A81B-56FD-4722-94BF-CA9C1119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1202-2638-4CC8-AFAF-B66E4E47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5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54A8B-ED08-412F-AE49-CB0223A4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46BED-A1C9-4A4C-BA0C-311703D19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82397-D670-41DA-AD31-62691BA3E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05AB-13C4-4FEF-8460-F7BC1550F1E5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0395-5741-485A-B0AB-EBAA5D701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71C3-2E2C-4BD7-9FEC-49088F54B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5088C-E327-4C2C-943C-FBE3AB933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4914" y="0"/>
            <a:ext cx="13896136" cy="9302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49E423-AFA0-4D36-A81A-87E76218A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1238071"/>
            <a:ext cx="2385109" cy="2742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5DF8C5-6BF9-42BD-825D-BB95C5D7B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3D9378-3288-4657-83CC-8853B3E20BA3}"/>
              </a:ext>
            </a:extLst>
          </p:cNvPr>
          <p:cNvSpPr txBox="1"/>
          <p:nvPr/>
        </p:nvSpPr>
        <p:spPr>
          <a:xfrm>
            <a:off x="2971800" y="4667071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2021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 </a:t>
            </a:r>
            <a:r>
              <a:rPr lang="en-US" altLang="zh-TW" sz="2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9月</a:t>
            </a:r>
          </a:p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巴基斯坦印度教徒</a:t>
            </a:r>
            <a:endParaRPr lang="en-MY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27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-0.275 " pathEditMode="relative" rAng="0" ptsTypes="AA">
                                      <p:cBhvr>
                                        <p:cTn id="11" dur="2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5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8" t="17606" b="19013"/>
          <a:stretch/>
        </p:blipFill>
        <p:spPr>
          <a:xfrm>
            <a:off x="-1143000" y="-605117"/>
            <a:ext cx="14097000" cy="74631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2971800" y="2177892"/>
            <a:ext cx="9220200" cy="4680108"/>
          </a:xfrm>
          <a:prstGeom prst="rect">
            <a:avLst/>
          </a:prstGeom>
          <a:solidFill>
            <a:srgbClr val="1688B6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27BB0-D192-421F-A30A-54C8F9175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3276600" y="2667000"/>
            <a:ext cx="876300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天父，求祢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敞開大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門，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讓</a:t>
            </a:r>
            <a:r>
              <a:rPr lang="en-US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4百萬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受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藐視的巴基斯坦印度教徒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能與慈愛的創造主建立親密的關係，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找到他們的身份和價值。</a:t>
            </a:r>
            <a:endParaRPr lang="en-MY" altLang="zh-TW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求主幫助歸信者</a:t>
            </a:r>
            <a:r>
              <a:rPr lang="zh-CN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面對生活</a:t>
            </a:r>
            <a:r>
              <a:rPr lang="zh-CN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信仰的挑戰</a:t>
            </a:r>
            <a:r>
              <a:rPr lang="zh-CN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時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以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堅定不動搖的心志，用禱告和信心來跟從祢，並讓他們看見神奇妙的恩典。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90600"/>
            <a:ext cx="12192000" cy="812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27BB0-D192-421F-A30A-54C8F9175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2099202" y="2010753"/>
            <a:ext cx="8382000" cy="4161447"/>
          </a:xfrm>
          <a:prstGeom prst="rect">
            <a:avLst/>
          </a:prstGeom>
          <a:solidFill>
            <a:srgbClr val="1688B6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CC6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2541594" y="2413877"/>
            <a:ext cx="76692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主讓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巴基斯坦印度教徒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背景的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信徒將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基督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信仰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聖經教導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落實在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文化中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成為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跟隨主敬拜神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的群體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主使他們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在地上成為神</a:t>
            </a:r>
            <a:r>
              <a:rPr lang="zh-CN" altLang="en-US" sz="3600" b="1" dirty="0">
                <a:solidFill>
                  <a:srgbClr val="FFCC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國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子民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影響</a:t>
            </a:r>
            <a:r>
              <a:rPr lang="zh-TW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更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多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家庭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群體歸主。</a:t>
            </a:r>
            <a:br>
              <a:rPr lang="en-MY" alt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奉主耶穌基督的名求，阿們！</a:t>
            </a:r>
            <a:endParaRPr lang="en-US" sz="3600" b="1" dirty="0">
              <a:solidFill>
                <a:srgbClr val="FFCC66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56C31-8894-454A-96DA-FF913E14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96" b="-18552"/>
          <a:stretch/>
        </p:blipFill>
        <p:spPr>
          <a:xfrm>
            <a:off x="7696200" y="2514600"/>
            <a:ext cx="2192143" cy="381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ECD9B-835A-42BA-9EBD-CD47B273A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" y="1066800"/>
            <a:ext cx="5769217" cy="47664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36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42DCF-6804-4E50-9666-7229895AEF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" r="392" b="-1"/>
          <a:stretch/>
        </p:blipFill>
        <p:spPr>
          <a:xfrm>
            <a:off x="4550659" y="-228600"/>
            <a:ext cx="8098541" cy="7126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20F7B-AD53-4752-8F7D-0843CEACA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327788-7E50-496A-8906-FB455C74DB0F}"/>
              </a:ext>
            </a:extLst>
          </p:cNvPr>
          <p:cNvSpPr txBox="1"/>
          <p:nvPr/>
        </p:nvSpPr>
        <p:spPr>
          <a:xfrm>
            <a:off x="228600" y="609600"/>
            <a:ext cx="4191000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印巴分治</a:t>
            </a:r>
            <a:endParaRPr lang="en-MY" altLang="zh-CN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1947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月，</a:t>
            </a:r>
            <a:br>
              <a:rPr lang="en-MY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英國將統治權轉交給</a:t>
            </a:r>
            <a:br>
              <a:rPr lang="en-MY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印度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巴基斯坦</a:t>
            </a:r>
            <a:endParaRPr lang="en-MY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印度成為印度教國家</a:t>
            </a:r>
            <a:endParaRPr lang="en-MY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巴基斯坦成為穆斯林國家</a:t>
            </a:r>
            <a:br>
              <a:rPr lang="en-MY" altLang="zh-TW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MY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同時也把孟加拉邦分割</a:t>
            </a:r>
            <a:endParaRPr lang="en-MY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西孟加拉歸印度</a:t>
            </a:r>
            <a:endParaRPr lang="en-MY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東孟加拉歸巴基斯坦</a:t>
            </a:r>
            <a:endParaRPr lang="en-MY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Y" altLang="zh-CN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方案是按宗教，而不是按語言、文化或民族</a:t>
            </a: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來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區別劃分</a:t>
            </a: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MY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東孟加拉於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1971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年獨立成為孟加拉國</a:t>
            </a: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br>
              <a:rPr lang="en-MY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MY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7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24938" y="-1267230"/>
            <a:ext cx="12243954" cy="816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27BB0-D192-421F-A30A-54C8F9175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1452340" y="2934549"/>
            <a:ext cx="9444260" cy="3313851"/>
          </a:xfrm>
          <a:prstGeom prst="rect">
            <a:avLst/>
          </a:prstGeom>
          <a:solidFill>
            <a:srgbClr val="1688B6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1547292" y="3213449"/>
            <a:ext cx="93493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1947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印巴分治，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雙方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大遷徙涉及</a:t>
            </a:r>
            <a:r>
              <a:rPr lang="en-MY" altLang="zh-CN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1,700</a:t>
            </a:r>
            <a:r>
              <a:rPr lang="en-US" altLang="zh-TW" sz="3600" dirty="0" err="1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萬人</a:t>
            </a:r>
            <a:r>
              <a:rPr lang="en-US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</a:p>
          <a:p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造成</a:t>
            </a:r>
            <a:r>
              <a:rPr lang="en-US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50萬死亡。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許多居住在巴基斯坦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東南</a:t>
            </a:r>
            <a:r>
              <a:rPr lang="zh-CN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部的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印度教徒，因無法穿越大沙漠過境印度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滯留在巴基斯坦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被迫住在</a:t>
            </a:r>
            <a:r>
              <a:rPr lang="zh-CN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沙漠地帶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CN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成爲</a:t>
            </a:r>
            <a:r>
              <a:rPr 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最貧窮的印度教徒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MY" altLang="zh-CN" sz="36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8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86BEC7-E8DE-4088-B38D-DF76A2F17CC7}"/>
              </a:ext>
            </a:extLst>
          </p:cNvPr>
          <p:cNvSpPr txBox="1"/>
          <p:nvPr/>
        </p:nvSpPr>
        <p:spPr>
          <a:xfrm>
            <a:off x="4191747" y="384162"/>
            <a:ext cx="5260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3600" b="1" dirty="0">
                <a:solidFill>
                  <a:srgbClr val="FFCC66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巴基斯坦印度教徒</a:t>
            </a:r>
            <a:endParaRPr lang="en-MY" sz="3600" b="1" dirty="0">
              <a:solidFill>
                <a:srgbClr val="FFCC6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A77B7-A148-4B92-A6D8-787DEC266EFF}"/>
              </a:ext>
            </a:extLst>
          </p:cNvPr>
          <p:cNvSpPr txBox="1"/>
          <p:nvPr/>
        </p:nvSpPr>
        <p:spPr>
          <a:xfrm>
            <a:off x="3872909" y="1144109"/>
            <a:ext cx="8260346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marR="0" indent="-365760">
              <a:spcBef>
                <a:spcPts val="600"/>
              </a:spcBef>
              <a:spcAft>
                <a:spcPts val="0"/>
              </a:spcAft>
              <a:buClr>
                <a:srgbClr val="FFCC66"/>
              </a:buClr>
              <a:buFont typeface="Arial" panose="020B0604020202020204" pitchFamily="34" charset="0"/>
              <a:buChar char="•"/>
            </a:pP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約</a:t>
            </a:r>
            <a:r>
              <a:rPr lang="en-US" alt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400萬人，</a:t>
            </a:r>
            <a:r>
              <a:rPr 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60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個群體</a:t>
            </a:r>
            <a:endParaRPr lang="en-US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65760" marR="0" indent="-365760">
              <a:spcBef>
                <a:spcPts val="600"/>
              </a:spcBef>
              <a:spcAft>
                <a:spcPts val="0"/>
              </a:spcAft>
              <a:buClr>
                <a:srgbClr val="FFCC66"/>
              </a:buClr>
              <a:buFont typeface="Arial" panose="020B0604020202020204" pitchFamily="34" charset="0"/>
              <a:buChar char="•"/>
            </a:pP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常受歧視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被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厭棄的少數宗教群體之一</a:t>
            </a:r>
            <a:endParaRPr lang="en-US" altLang="zh-TW" sz="28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65760" marR="0" indent="-365760">
              <a:spcBef>
                <a:spcPts val="600"/>
              </a:spcBef>
              <a:spcAft>
                <a:spcPts val="0"/>
              </a:spcAft>
              <a:buClr>
                <a:srgbClr val="FFCC66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30年內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有超過</a:t>
            </a:r>
            <a:r>
              <a:rPr 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1,000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宗因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褻瀆伊斯蘭教</a:t>
            </a:r>
            <a:br>
              <a:rPr lang="en-MY" alt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</a:b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而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被判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死刑重罪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的案例</a:t>
            </a:r>
            <a:endParaRPr lang="en-US" sz="28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65760" marR="0" indent="-365760">
              <a:spcBef>
                <a:spcPts val="600"/>
              </a:spcBef>
              <a:spcAft>
                <a:spcPts val="0"/>
              </a:spcAft>
              <a:buClr>
                <a:srgbClr val="FFCC66"/>
              </a:buClr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孩童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成為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被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同學們孤立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及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霸淩的對象</a:t>
            </a:r>
            <a:endParaRPr lang="en-US" altLang="zh-TW" sz="28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Microsoft YaHei" panose="020B0503020204020204" pitchFamily="34" charset="-122"/>
            </a:endParaRPr>
          </a:p>
          <a:p>
            <a:pPr marL="365760" marR="0" indent="-365760">
              <a:spcBef>
                <a:spcPts val="600"/>
              </a:spcBef>
              <a:spcAft>
                <a:spcPts val="0"/>
              </a:spcAft>
              <a:buClr>
                <a:srgbClr val="FFCC66"/>
              </a:buClr>
              <a:buFont typeface="Arial" panose="020B0604020202020204" pitchFamily="34" charset="0"/>
              <a:buChar char="•"/>
            </a:pP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女孩被綁架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，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被迫嫁給穆斯林男性</a:t>
            </a:r>
            <a:endParaRPr lang="en-US" sz="28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65760" marR="0" indent="-365760">
              <a:spcBef>
                <a:spcPts val="600"/>
              </a:spcBef>
              <a:spcAft>
                <a:spcPts val="0"/>
              </a:spcAft>
              <a:buClr>
                <a:srgbClr val="FFCC66"/>
              </a:buClr>
              <a:buFont typeface="Arial" panose="020B0604020202020204" pitchFamily="34" charset="0"/>
              <a:buChar char="•"/>
            </a:pP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一些印度教徒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壓力底下選擇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皈伊斯蘭教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以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保平安</a:t>
            </a:r>
            <a:endParaRPr lang="en-US" sz="28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65760" marR="0" indent="-365760">
              <a:spcBef>
                <a:spcPts val="600"/>
              </a:spcBef>
              <a:spcAft>
                <a:spcPts val="0"/>
              </a:spcAft>
              <a:buClr>
                <a:srgbClr val="FFCC66"/>
              </a:buClr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有些人則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變賣家產希望搬往印度成為印度人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，</a:t>
            </a:r>
            <a:br>
              <a:rPr lang="en-MY" alt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</a:br>
            <a:r>
              <a:rPr lang="zh-TW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而最後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卻是被安置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在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德里的難民營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中。</a:t>
            </a:r>
            <a:endParaRPr lang="en-US" altLang="zh-TW" sz="28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Microsoft YaHei" panose="020B0503020204020204" pitchFamily="34" charset="-122"/>
            </a:endParaRPr>
          </a:p>
          <a:p>
            <a:pPr marL="365760" indent="-365760">
              <a:spcBef>
                <a:spcPts val="600"/>
              </a:spcBef>
              <a:buClr>
                <a:srgbClr val="FFCC66"/>
              </a:buClr>
              <a:buFont typeface="Arial" panose="020B0604020202020204" pitchFamily="34" charset="0"/>
              <a:buChar char="•"/>
            </a:pP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巴基斯坦極度缺乏本地工人去接觸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當地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未得之民，外國的宣教工人極少能在當地</a:t>
            </a:r>
            <a:r>
              <a:rPr lang="zh-TW" altLang="en-US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服事</a:t>
            </a:r>
            <a:r>
              <a:rPr lang="zh-TW" sz="28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sz="28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320F7B-AD53-4752-8F7D-0843CEACA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107790-CCE6-44BB-A28E-7C5DFFD1AF4F}"/>
              </a:ext>
            </a:extLst>
          </p:cNvPr>
          <p:cNvSpPr/>
          <p:nvPr/>
        </p:nvSpPr>
        <p:spPr>
          <a:xfrm>
            <a:off x="0" y="3307285"/>
            <a:ext cx="3768270" cy="3550715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CBCA9-52B5-4251-B50B-91D8F6AD8CA2}"/>
              </a:ext>
            </a:extLst>
          </p:cNvPr>
          <p:cNvSpPr txBox="1"/>
          <p:nvPr/>
        </p:nvSpPr>
        <p:spPr>
          <a:xfrm>
            <a:off x="125662" y="4114800"/>
            <a:ext cx="3531938" cy="224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400" b="1" dirty="0">
                <a:solidFill>
                  <a:srgbClr val="325C9A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巴基斯坦</a:t>
            </a:r>
            <a:endParaRPr lang="en-MY" altLang="zh-TW" sz="2400" b="1" dirty="0">
              <a:solidFill>
                <a:srgbClr val="325C9A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82880" marR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人口</a:t>
            </a: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2億2千萬    </a:t>
            </a:r>
          </a:p>
          <a:p>
            <a:pPr marL="182880" marR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世界人口第六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82880" marR="0" indent="-1828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全球第二大穆斯林國家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42DCF-6804-4E50-9666-7229895AE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16" y="-8556"/>
            <a:ext cx="3846995" cy="397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F4C4A9-E2A0-448E-88B8-E81E89DD7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7800" y="-2946400"/>
            <a:ext cx="14706600" cy="980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795083-B61B-4305-A6DD-398151CFBF2C}"/>
              </a:ext>
            </a:extLst>
          </p:cNvPr>
          <p:cNvSpPr txBox="1"/>
          <p:nvPr/>
        </p:nvSpPr>
        <p:spPr>
          <a:xfrm>
            <a:off x="1600200" y="2895600"/>
            <a:ext cx="9220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讓我們一同開聲</a:t>
            </a:r>
            <a:r>
              <a:rPr lang="zh-TW" altLang="en-US" sz="36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TW" altLang="en-US" sz="36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巴基斯坦印度教徒</a:t>
            </a:r>
            <a:r>
              <a:rPr lang="zh-TW" altLang="en-US" sz="36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br>
              <a:rPr lang="en-MY" altLang="zh-TW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702DE-2FA9-492F-8D26-A670A5B2B0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2721" y="313862"/>
            <a:ext cx="924478" cy="92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2286000" y="-1285875"/>
            <a:ext cx="14478000" cy="814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3124200" y="2286000"/>
            <a:ext cx="9067800" cy="4572000"/>
          </a:xfrm>
          <a:prstGeom prst="rect">
            <a:avLst/>
          </a:prstGeom>
          <a:solidFill>
            <a:srgbClr val="1688B6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27BB0-D192-421F-A30A-54C8F9175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3515278" y="2971800"/>
            <a:ext cx="8305800" cy="3395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天父，求你興起代禱勇士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為巴基斯坦的印度教徒與福音工人禱告，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帶來屬靈的突破 。</a:t>
            </a:r>
            <a:endParaRPr lang="en-MY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願聖靈更新巴基斯坦基督徒，</a:t>
            </a:r>
            <a:br>
              <a:rPr lang="en-MY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使他們靈裡剛強</a:t>
            </a:r>
            <a:r>
              <a:rPr lang="zh-CN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壯膽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在各</a:t>
            </a:r>
            <a:r>
              <a:rPr lang="zh-CN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地方都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能用生命的見證榮耀主名。</a:t>
            </a:r>
            <a:endParaRPr lang="en-US" altLang="zh-TW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762000"/>
            <a:ext cx="12192001" cy="812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27BB0-D192-421F-A30A-54C8F9175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2099202" y="2010753"/>
            <a:ext cx="8382000" cy="3276601"/>
          </a:xfrm>
          <a:prstGeom prst="rect">
            <a:avLst/>
          </a:prstGeom>
          <a:solidFill>
            <a:srgbClr val="1688B6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CC6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2320398" y="2438400"/>
            <a:ext cx="7966602" cy="242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求主打破穆斯林權勢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對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印度教徒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壓制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願神的道突破困境</a:t>
            </a:r>
            <a:br>
              <a:rPr lang="en-MY" alt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向巴基斯坦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百姓彰顯</a:t>
            </a:r>
            <a:r>
              <a:rPr lang="zh-CN" altLang="en-US" sz="3600" b="1" dirty="0">
                <a:solidFill>
                  <a:srgbClr val="FFCC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！</a:t>
            </a:r>
            <a:endParaRPr lang="en-US" altLang="zh-TW" sz="3600" b="1" dirty="0">
              <a:solidFill>
                <a:srgbClr val="FFCC66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0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1949" r="20894" b="10355"/>
          <a:stretch/>
        </p:blipFill>
        <p:spPr>
          <a:xfrm>
            <a:off x="0" y="0"/>
            <a:ext cx="29718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2971800" y="0"/>
            <a:ext cx="9448800" cy="6858000"/>
          </a:xfrm>
          <a:prstGeom prst="rect">
            <a:avLst/>
          </a:prstGeom>
          <a:solidFill>
            <a:srgbClr val="1688B6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27BB0-D192-421F-A30A-54C8F9175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3124200" y="802793"/>
            <a:ext cx="8763000" cy="5683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慈愛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印度教的精神導師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將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人帶往錯誤的方向，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但主是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充滿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憐憫的大牧者，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祢必引導這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些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迷失的羊群歸向義路。</a:t>
            </a:r>
            <a:endParaRPr lang="en-MY" altLang="zh-TW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無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論他們離主多麼遙遠，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看似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難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以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回頭，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我們禱告主必親自調度萬有，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差派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使者來尋找失羊。</a:t>
            </a:r>
            <a:endParaRPr lang="en-MY" altLang="zh-TW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我們禱告他們的心</a:t>
            </a:r>
            <a:r>
              <a:rPr lang="zh-CN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聆聽福音時就甦醒過來，</a:t>
            </a:r>
            <a:br>
              <a:rPr lang="en-MY" alt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如</a:t>
            </a:r>
            <a:r>
              <a:rPr lang="zh-CN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同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浪子悔悟作神的兒子，被神的話語建造。</a:t>
            </a:r>
            <a:br>
              <a:rPr lang="en-MY" alt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奉主耶穌基督的名求，阿們！</a:t>
            </a:r>
            <a:endParaRPr lang="en-US" sz="32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8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1" b="552"/>
          <a:stretch/>
        </p:blipFill>
        <p:spPr>
          <a:xfrm>
            <a:off x="0" y="-1130301"/>
            <a:ext cx="12192000" cy="812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27BB0-D192-421F-A30A-54C8F9175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2099202" y="2010753"/>
            <a:ext cx="8382000" cy="3276601"/>
          </a:xfrm>
          <a:prstGeom prst="rect">
            <a:avLst/>
          </a:prstGeom>
          <a:solidFill>
            <a:srgbClr val="1688B6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CC6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2554063" y="2217892"/>
            <a:ext cx="75512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我們為婦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女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禱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告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她們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是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多麼渴望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被關</a:t>
            </a:r>
            <a:r>
              <a:rPr 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愛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與扶持。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，她們的無助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都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看見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了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憐恤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柔弱受</a:t>
            </a:r>
            <a:r>
              <a:rPr lang="zh-TW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欺壓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婦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女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願你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在她們</a:t>
            </a:r>
            <a:r>
              <a:rPr lang="zh-TW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當中</a:t>
            </a:r>
            <a:r>
              <a:rPr lang="zh-TW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彰顯奇妙的大能</a:t>
            </a:r>
            <a:r>
              <a:rPr lang="zh-CN" altLang="en-US" sz="3600" b="1" dirty="0">
                <a:solidFill>
                  <a:srgbClr val="FFCC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！</a:t>
            </a:r>
            <a:endParaRPr lang="en-US" sz="3600" b="1" dirty="0">
              <a:solidFill>
                <a:srgbClr val="FFCC66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1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7587</TotalTime>
  <Words>2268</Words>
  <Application>Microsoft Office PowerPoint</Application>
  <PresentationFormat>Widescreen</PresentationFormat>
  <Paragraphs>55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Microsoft JhengHei</vt:lpstr>
      <vt:lpstr>Microsoft JhengHei UI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Esther</dc:creator>
  <cp:lastModifiedBy>Yeng Shiow Lim</cp:lastModifiedBy>
  <cp:revision>1324</cp:revision>
  <dcterms:created xsi:type="dcterms:W3CDTF">2020-11-06T17:04:32Z</dcterms:created>
  <dcterms:modified xsi:type="dcterms:W3CDTF">2021-09-03T16:06:50Z</dcterms:modified>
</cp:coreProperties>
</file>