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1"/>
  </p:notesMasterIdLst>
  <p:sldIdLst>
    <p:sldId id="270" r:id="rId2"/>
    <p:sldId id="316" r:id="rId3"/>
    <p:sldId id="256" r:id="rId4"/>
    <p:sldId id="311" r:id="rId5"/>
    <p:sldId id="338" r:id="rId6"/>
    <p:sldId id="342" r:id="rId7"/>
    <p:sldId id="337" r:id="rId8"/>
    <p:sldId id="341" r:id="rId9"/>
    <p:sldId id="34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extLst>
      <p:ext uri="{19B8F6BF-5375-455C-9EA6-DF929625EA0E}">
        <p15:presenceInfo xmlns:p15="http://schemas.microsoft.com/office/powerpoint/2012/main" userId="075f14a0ffea5f7f" providerId="Windows Live"/>
      </p:ext>
    </p:extLst>
  </p:cmAuthor>
  <p:cmAuthor id="2" name="Yeng Shiow Lim" initials="YSL" lastIdx="1" clrIdx="1">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DC0000"/>
    <a:srgbClr val="670D0D"/>
    <a:srgbClr val="FFFFFF"/>
    <a:srgbClr val="533993"/>
    <a:srgbClr val="1688B6"/>
    <a:srgbClr val="325C9A"/>
    <a:srgbClr val="FFFFCC"/>
    <a:srgbClr val="0099CC"/>
    <a:srgbClr val="A818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2" autoAdjust="0"/>
    <p:restoredTop sz="90730" autoAdjust="0"/>
  </p:normalViewPr>
  <p:slideViewPr>
    <p:cSldViewPr>
      <p:cViewPr varScale="1">
        <p:scale>
          <a:sx n="65" d="100"/>
          <a:sy n="65" d="100"/>
        </p:scale>
        <p:origin x="297"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pPr/>
              <a:t>10/5/2021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Y" altLang="zh-TW" sz="1600" dirty="0">
              <a:solidFill>
                <a:schemeClr val="bg1"/>
              </a:solidFill>
              <a:latin typeface="Microsoft JhengHei" panose="020B0604030504040204" pitchFamily="34" charset="-120"/>
              <a:ea typeface="Microsoft JhengHei" panose="020B0604030504040204" pitchFamily="34" charset="-120"/>
            </a:endParaRPr>
          </a:p>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2</a:t>
            </a:fld>
            <a:endParaRPr lang="en-US"/>
          </a:p>
        </p:txBody>
      </p:sp>
    </p:spTree>
    <p:extLst>
      <p:ext uri="{BB962C8B-B14F-4D97-AF65-F5344CB8AC3E}">
        <p14:creationId xmlns:p14="http://schemas.microsoft.com/office/powerpoint/2010/main" val="213343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4</a:t>
            </a:fld>
            <a:endParaRPr lang="en-US"/>
          </a:p>
        </p:txBody>
      </p:sp>
    </p:spTree>
    <p:extLst>
      <p:ext uri="{BB962C8B-B14F-4D97-AF65-F5344CB8AC3E}">
        <p14:creationId xmlns:p14="http://schemas.microsoft.com/office/powerpoint/2010/main" val="218105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					</a:t>
            </a:r>
            <a:r>
              <a:rPr lang="en-US" dirty="0" err="1"/>
              <a:t>提議</a:t>
            </a:r>
            <a:r>
              <a:rPr lang="en-US" dirty="0"/>
              <a:t>: </a:t>
            </a:r>
            <a:r>
              <a:rPr lang="en-US" dirty="0" err="1"/>
              <a:t>主領者讀第一段</a:t>
            </a:r>
            <a:endParaRPr lang="en-US" dirty="0"/>
          </a:p>
          <a:p>
            <a:r>
              <a:rPr lang="en-US" dirty="0"/>
              <a:t>					</a:t>
            </a:r>
            <a:r>
              <a:rPr lang="en-US" dirty="0" err="1"/>
              <a:t>會眾:第二段</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5</a:t>
            </a:fld>
            <a:endParaRPr lang="en-US"/>
          </a:p>
        </p:txBody>
      </p:sp>
    </p:spTree>
    <p:extLst>
      <p:ext uri="{BB962C8B-B14F-4D97-AF65-F5344CB8AC3E}">
        <p14:creationId xmlns:p14="http://schemas.microsoft.com/office/powerpoint/2010/main" val="110512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					</a:t>
            </a:r>
            <a:r>
              <a:rPr lang="en-US" dirty="0" err="1"/>
              <a:t>提議</a:t>
            </a:r>
            <a:r>
              <a:rPr lang="en-US" dirty="0"/>
              <a:t>: </a:t>
            </a:r>
            <a:r>
              <a:rPr lang="en-US" dirty="0" err="1"/>
              <a:t>姊妹讀第一段</a:t>
            </a:r>
            <a:endParaRPr lang="en-US" dirty="0"/>
          </a:p>
          <a:p>
            <a:r>
              <a:rPr lang="en-US" dirty="0"/>
              <a:t>					</a:t>
            </a:r>
            <a:r>
              <a:rPr lang="en-US" dirty="0" err="1"/>
              <a:t>會眾:第二段</a:t>
            </a:r>
            <a:endParaRPr lang="en-US" dirty="0"/>
          </a:p>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6</a:t>
            </a:fld>
            <a:endParaRPr lang="en-US"/>
          </a:p>
        </p:txBody>
      </p:sp>
    </p:spTree>
    <p:extLst>
      <p:ext uri="{BB962C8B-B14F-4D97-AF65-F5344CB8AC3E}">
        <p14:creationId xmlns:p14="http://schemas.microsoft.com/office/powerpoint/2010/main" val="165547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					</a:t>
            </a:r>
            <a:r>
              <a:rPr lang="en-US" dirty="0" err="1"/>
              <a:t>提議</a:t>
            </a:r>
            <a:r>
              <a:rPr lang="en-US" dirty="0"/>
              <a:t>: </a:t>
            </a:r>
            <a:r>
              <a:rPr lang="en-US" dirty="0" err="1"/>
              <a:t>弟兄讀第一段</a:t>
            </a:r>
            <a:endParaRPr lang="en-US" dirty="0"/>
          </a:p>
          <a:p>
            <a:r>
              <a:rPr lang="en-US" dirty="0"/>
              <a:t>					</a:t>
            </a:r>
            <a:r>
              <a:rPr lang="en-US" dirty="0" err="1"/>
              <a:t>會眾:第二段</a:t>
            </a:r>
            <a:endParaRPr lang="en-US" dirty="0"/>
          </a:p>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7</a:t>
            </a:fld>
            <a:endParaRPr lang="en-US"/>
          </a:p>
        </p:txBody>
      </p:sp>
    </p:spTree>
    <p:extLst>
      <p:ext uri="{BB962C8B-B14F-4D97-AF65-F5344CB8AC3E}">
        <p14:creationId xmlns:p14="http://schemas.microsoft.com/office/powerpoint/2010/main" val="212581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							</a:t>
            </a:r>
            <a:r>
              <a:rPr lang="en-US" dirty="0" err="1"/>
              <a:t>全體會眾</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8</a:t>
            </a:fld>
            <a:endParaRPr lang="en-US"/>
          </a:p>
        </p:txBody>
      </p:sp>
    </p:spTree>
    <p:extLst>
      <p:ext uri="{BB962C8B-B14F-4D97-AF65-F5344CB8AC3E}">
        <p14:creationId xmlns:p14="http://schemas.microsoft.com/office/powerpoint/2010/main" val="1889529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9</a:t>
            </a:fld>
            <a:endParaRPr lang="en-US"/>
          </a:p>
        </p:txBody>
      </p:sp>
    </p:spTree>
    <p:extLst>
      <p:ext uri="{BB962C8B-B14F-4D97-AF65-F5344CB8AC3E}">
        <p14:creationId xmlns:p14="http://schemas.microsoft.com/office/powerpoint/2010/main" val="42650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894-F66E-45B4-AC16-03078491A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D910006-2876-4983-B1ED-78A744F84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C29E30F0-340C-4327-8FD2-755C12DB8364}"/>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5" name="Footer Placeholder 4">
            <a:extLst>
              <a:ext uri="{FF2B5EF4-FFF2-40B4-BE49-F238E27FC236}">
                <a16:creationId xmlns:a16="http://schemas.microsoft.com/office/drawing/2014/main" id="{EEC42832-5165-4C1F-A9DF-A7A219AA1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05D4B-65BE-4E45-BE45-2E1469999512}"/>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5487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EF97-55E4-4CDC-8388-F6EBC04FB8D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CADFF08-B8B8-4F44-B5EB-E703A40F8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EC3C0E0-2039-4E50-9A64-B0DB016AEAE3}"/>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5" name="Footer Placeholder 4">
            <a:extLst>
              <a:ext uri="{FF2B5EF4-FFF2-40B4-BE49-F238E27FC236}">
                <a16:creationId xmlns:a16="http://schemas.microsoft.com/office/drawing/2014/main" id="{E404B13E-4663-468A-9CF4-5483BDCB4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11233-48EA-47E2-BBA4-C67AD97216D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9580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B333B-78C2-492F-A119-A8439BE4C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C0C0FBF-0BC9-4EA4-B45A-80A833F8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C9C0398-4BFE-4DAD-BC0F-A405078128F6}"/>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5" name="Footer Placeholder 4">
            <a:extLst>
              <a:ext uri="{FF2B5EF4-FFF2-40B4-BE49-F238E27FC236}">
                <a16:creationId xmlns:a16="http://schemas.microsoft.com/office/drawing/2014/main" id="{04F16DB9-C9EA-4C26-9232-81EA4DD5B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3428F-8763-4A3C-A61C-E1CC39E472B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89894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5DF-28ED-46DE-8D36-9C693ACEA14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01BA59C-E57F-4C17-B90F-B90FE515C5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77CF973-4982-4EA9-B892-11EF41DA9752}"/>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5" name="Footer Placeholder 4">
            <a:extLst>
              <a:ext uri="{FF2B5EF4-FFF2-40B4-BE49-F238E27FC236}">
                <a16:creationId xmlns:a16="http://schemas.microsoft.com/office/drawing/2014/main" id="{DF8D909B-CADA-422C-96F2-6F4A64A7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00675-BF7A-485F-AD44-0F798E4CE4D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9710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25C4-2391-4EE5-89F1-FFF42054E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24DF132F-CBFD-4D74-908C-0C5F3546C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6CAA1-2019-4B9B-95AA-AB341B06CE6B}"/>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5" name="Footer Placeholder 4">
            <a:extLst>
              <a:ext uri="{FF2B5EF4-FFF2-40B4-BE49-F238E27FC236}">
                <a16:creationId xmlns:a16="http://schemas.microsoft.com/office/drawing/2014/main" id="{C32B9737-1B55-4DD9-B4B1-CCFFBF2A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4A14A-1774-40EB-A1A4-C8B6BA2B577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732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A8C4-F5B9-4F15-948E-5702F8C7CC7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63AF7BC-AF14-4C4A-A82C-F840E76DB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B3C0228-0760-4D6E-99C6-D9D83C1AE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45293E9F-F933-4331-AB69-C4C2F197BB45}"/>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6" name="Footer Placeholder 5">
            <a:extLst>
              <a:ext uri="{FF2B5EF4-FFF2-40B4-BE49-F238E27FC236}">
                <a16:creationId xmlns:a16="http://schemas.microsoft.com/office/drawing/2014/main" id="{94163446-44EF-4827-8B17-9F4C2E169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0978B-B41B-4303-9221-77A903A7DA2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32059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003-48E4-4ABF-B69D-515F815B5DE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C5F1756-79E6-4348-9CFC-86AC63456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13F32-C896-4B90-8DF1-D109C82EF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E46D95F2-8890-411F-96C0-4943FA4D1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7AE4DF-F762-4BAC-A1EA-2FDF4E670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AB5148EB-AE75-46E1-90D6-F4E0169DE813}"/>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8" name="Footer Placeholder 7">
            <a:extLst>
              <a:ext uri="{FF2B5EF4-FFF2-40B4-BE49-F238E27FC236}">
                <a16:creationId xmlns:a16="http://schemas.microsoft.com/office/drawing/2014/main" id="{3D9422A7-A435-4988-BFE4-16525782D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0AA024-964A-4E6A-B69D-5E4B19A1614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51630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CFDC-B34E-44A4-92C7-4F6A4497A3A3}"/>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45351469-13B1-4BEA-B368-A2014B7779EA}"/>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4" name="Footer Placeholder 3">
            <a:extLst>
              <a:ext uri="{FF2B5EF4-FFF2-40B4-BE49-F238E27FC236}">
                <a16:creationId xmlns:a16="http://schemas.microsoft.com/office/drawing/2014/main" id="{E5EDBA81-208E-4097-9AAE-EDBC11DE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B77E13-D083-4F58-8E55-587F021FF7CF}"/>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76971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59A2D-ECE8-4138-9559-A48C533B272D}"/>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3" name="Footer Placeholder 2">
            <a:extLst>
              <a:ext uri="{FF2B5EF4-FFF2-40B4-BE49-F238E27FC236}">
                <a16:creationId xmlns:a16="http://schemas.microsoft.com/office/drawing/2014/main" id="{6D0B93DB-CC4E-4907-9263-1D836D9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004715-0CF8-483E-8C37-13AAC8112330}"/>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892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5BB6-357D-466E-A4A6-9F23D3F2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101AC8CA-84CE-415E-A8DA-91A272FCE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6FC9BA58-B29D-4C52-8A13-437AE020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D71BE-B0B6-4DA5-9DC7-229A0386A0E5}"/>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6" name="Footer Placeholder 5">
            <a:extLst>
              <a:ext uri="{FF2B5EF4-FFF2-40B4-BE49-F238E27FC236}">
                <a16:creationId xmlns:a16="http://schemas.microsoft.com/office/drawing/2014/main" id="{4546C110-9B4A-4352-A670-6B32A15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39F14-F063-447F-A1F0-D4C6B0A8FB9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25950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7FAE-31D4-4936-95F9-0032CB2DD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BB6CC44-B3C9-4D67-B1CA-8517BBA3B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18CA162-5D51-4EC3-AEE9-A962A1FF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EA44-60A4-4687-B98A-148A2E24CD3A}"/>
              </a:ext>
            </a:extLst>
          </p:cNvPr>
          <p:cNvSpPr>
            <a:spLocks noGrp="1"/>
          </p:cNvSpPr>
          <p:nvPr>
            <p:ph type="dt" sz="half" idx="10"/>
          </p:nvPr>
        </p:nvSpPr>
        <p:spPr/>
        <p:txBody>
          <a:bodyPr/>
          <a:lstStyle/>
          <a:p>
            <a:fld id="{907E05AB-13C4-4FEF-8460-F7BC1550F1E5}" type="datetimeFigureOut">
              <a:rPr lang="en-US" smtClean="0"/>
              <a:pPr/>
              <a:t>10/5/2021</a:t>
            </a:fld>
            <a:endParaRPr lang="en-US"/>
          </a:p>
        </p:txBody>
      </p:sp>
      <p:sp>
        <p:nvSpPr>
          <p:cNvPr id="6" name="Footer Placeholder 5">
            <a:extLst>
              <a:ext uri="{FF2B5EF4-FFF2-40B4-BE49-F238E27FC236}">
                <a16:creationId xmlns:a16="http://schemas.microsoft.com/office/drawing/2014/main" id="{F5C7A81B-56FD-4722-94BF-CA9C1119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1202-2638-4CC8-AFAF-B66E4E475EAC}"/>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2035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54A8B-ED08-412F-AE49-CB0223A49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7F46BED-A1C9-4A4C-BA0C-311703D1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1482397-D670-41DA-AD31-62691BA3E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pPr/>
              <a:t>10/5/2021</a:t>
            </a:fld>
            <a:endParaRPr lang="en-US"/>
          </a:p>
        </p:txBody>
      </p:sp>
      <p:sp>
        <p:nvSpPr>
          <p:cNvPr id="5" name="Footer Placeholder 4">
            <a:extLst>
              <a:ext uri="{FF2B5EF4-FFF2-40B4-BE49-F238E27FC236}">
                <a16:creationId xmlns:a16="http://schemas.microsoft.com/office/drawing/2014/main" id="{4A9F0395-5741-485A-B0AB-EBAA5D70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3671C3-2E2C-4BD7-9FEC-49088F54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pPr/>
              <a:t>‹#›</a:t>
            </a:fld>
            <a:endParaRPr lang="en-US"/>
          </a:p>
        </p:txBody>
      </p:sp>
    </p:spTree>
    <p:extLst>
      <p:ext uri="{BB962C8B-B14F-4D97-AF65-F5344CB8AC3E}">
        <p14:creationId xmlns:p14="http://schemas.microsoft.com/office/powerpoint/2010/main" val="405707688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65088C-E327-4C2C-943C-FBE3AB9338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28" y="0"/>
            <a:ext cx="12236538" cy="6858000"/>
          </a:xfrm>
          <a:prstGeom prst="rect">
            <a:avLst/>
          </a:prstGeom>
        </p:spPr>
      </p:pic>
      <p:pic>
        <p:nvPicPr>
          <p:cNvPr id="16" name="Picture 15">
            <a:extLst>
              <a:ext uri="{FF2B5EF4-FFF2-40B4-BE49-F238E27FC236}">
                <a16:creationId xmlns:a16="http://schemas.microsoft.com/office/drawing/2014/main" id="{DE49E423-AFA0-4D36-A81A-87E76218A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00600" y="1238071"/>
            <a:ext cx="2385109" cy="274274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35DF8C5-6BF9-42BD-825D-BB95C5D7BE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40043" y="526096"/>
            <a:ext cx="831271" cy="1331460"/>
          </a:xfrm>
          <a:prstGeom prst="rect">
            <a:avLst/>
          </a:prstGeom>
        </p:spPr>
      </p:pic>
      <p:sp>
        <p:nvSpPr>
          <p:cNvPr id="19" name="TextBox 18">
            <a:extLst>
              <a:ext uri="{FF2B5EF4-FFF2-40B4-BE49-F238E27FC236}">
                <a16:creationId xmlns:a16="http://schemas.microsoft.com/office/drawing/2014/main" id="{B53D9378-3288-4657-83CC-8853B3E20BA3}"/>
              </a:ext>
            </a:extLst>
          </p:cNvPr>
          <p:cNvSpPr txBox="1"/>
          <p:nvPr/>
        </p:nvSpPr>
        <p:spPr>
          <a:xfrm>
            <a:off x="1905000" y="4667070"/>
            <a:ext cx="8305800" cy="954107"/>
          </a:xfrm>
          <a:prstGeom prst="rect">
            <a:avLst/>
          </a:prstGeom>
          <a:noFill/>
        </p:spPr>
        <p:txBody>
          <a:bodyPr wrap="square">
            <a:spAutoFit/>
          </a:bodyPr>
          <a:lstStyle/>
          <a:p>
            <a:pPr algn="ctr"/>
            <a:r>
              <a:rPr lang="en-US" altLang="zh-TW" sz="24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October 2021</a:t>
            </a:r>
          </a:p>
          <a:p>
            <a:pPr algn="ctr"/>
            <a:r>
              <a:rPr lang="en-MY" sz="3200" b="1" dirty="0">
                <a:solidFill>
                  <a:schemeClr val="bg1"/>
                </a:solidFill>
                <a:latin typeface="Microsoft JhengHei" panose="020B0604030504040204" pitchFamily="34" charset="-120"/>
                <a:ea typeface="Microsoft JhengHei" panose="020B0604030504040204" pitchFamily="34" charset="-120"/>
              </a:rPr>
              <a:t>Dallas Fort Worth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1000"/>
                                        <p:tgtEl>
                                          <p:spTgt spid="16"/>
                                        </p:tgtEl>
                                      </p:cBhvr>
                                    </p:animEffect>
                                  </p:childTnLst>
                                </p:cTn>
                              </p:par>
                              <p:par>
                                <p:cTn id="10" presetID="42" presetClass="path" presetSubtype="0" accel="27000" decel="27000" fill="hold" nodeType="withEffect">
                                  <p:stCondLst>
                                    <p:cond delay="0"/>
                                  </p:stCondLst>
                                  <p:childTnLst>
                                    <p:animMotion origin="layout" path="M 3.54167E-6 -7.40741E-7 L 3.54167E-6 -0.275 " pathEditMode="relative" rAng="0" ptsTypes="AA">
                                      <p:cBhvr>
                                        <p:cTn id="11" dur="2600" fill="hold"/>
                                        <p:tgtEl>
                                          <p:spTgt spid="6"/>
                                        </p:tgtEl>
                                        <p:attrNameLst>
                                          <p:attrName>ppt_x</p:attrName>
                                          <p:attrName>ppt_y</p:attrName>
                                        </p:attrNameLst>
                                      </p:cBhvr>
                                      <p:rCtr x="0" y="-13750"/>
                                    </p:animMotion>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grpId="0" nodeType="withEffect">
                                  <p:stCondLst>
                                    <p:cond delay="1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320F7B-AD53-4752-8F7D-0843CEACAA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5" name="TextBox 4">
            <a:extLst>
              <a:ext uri="{FF2B5EF4-FFF2-40B4-BE49-F238E27FC236}">
                <a16:creationId xmlns:a16="http://schemas.microsoft.com/office/drawing/2014/main" id="{CA371583-796E-4936-8AC5-055C1C14AED3}"/>
              </a:ext>
            </a:extLst>
          </p:cNvPr>
          <p:cNvSpPr txBox="1"/>
          <p:nvPr/>
        </p:nvSpPr>
        <p:spPr>
          <a:xfrm>
            <a:off x="533400" y="457200"/>
            <a:ext cx="8520362" cy="584775"/>
          </a:xfrm>
          <a:prstGeom prst="rect">
            <a:avLst/>
          </a:prstGeom>
          <a:noFill/>
        </p:spPr>
        <p:txBody>
          <a:bodyPr wrap="square">
            <a:spAutoFit/>
          </a:bodyPr>
          <a:lstStyle/>
          <a:p>
            <a:r>
              <a:rPr lang="en-MY" sz="3200" b="1" dirty="0">
                <a:solidFill>
                  <a:srgbClr val="670D0D"/>
                </a:solidFill>
                <a:latin typeface="Microsoft JhengHei" panose="020B0604030504040204" pitchFamily="34" charset="-120"/>
                <a:ea typeface="Microsoft JhengHei" panose="020B0604030504040204" pitchFamily="34" charset="-120"/>
              </a:rPr>
              <a:t>Dallas Fort Worth ( DFW)</a:t>
            </a:r>
            <a:endParaRPr lang="en-MY" sz="3600" b="1" dirty="0">
              <a:solidFill>
                <a:srgbClr val="670D0D"/>
              </a:solidFill>
            </a:endParaRPr>
          </a:p>
        </p:txBody>
      </p:sp>
      <p:sp>
        <p:nvSpPr>
          <p:cNvPr id="6" name="TextBox 5">
            <a:extLst>
              <a:ext uri="{FF2B5EF4-FFF2-40B4-BE49-F238E27FC236}">
                <a16:creationId xmlns:a16="http://schemas.microsoft.com/office/drawing/2014/main" id="{F91A8BB8-2C45-4B61-A681-3604DD68ECF9}"/>
              </a:ext>
            </a:extLst>
          </p:cNvPr>
          <p:cNvSpPr txBox="1"/>
          <p:nvPr/>
        </p:nvSpPr>
        <p:spPr>
          <a:xfrm>
            <a:off x="533400" y="1143000"/>
            <a:ext cx="11125200" cy="5370701"/>
          </a:xfrm>
          <a:prstGeom prst="rect">
            <a:avLst/>
          </a:prstGeom>
          <a:noFill/>
        </p:spPr>
        <p:txBody>
          <a:bodyPr wrap="square">
            <a:spAutoFit/>
          </a:bodyPr>
          <a:lstStyle/>
          <a:p>
            <a:pPr marL="274320" indent="-274320">
              <a:spcAft>
                <a:spcPts val="1200"/>
              </a:spcAft>
              <a:buFont typeface="Arial" panose="020B0604020202020204" pitchFamily="34" charset="0"/>
              <a:buChar char="•"/>
            </a:pP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The 4</a:t>
            </a:r>
            <a:r>
              <a:rPr lang="en-US" altLang="zh-TW" sz="2400" baseline="30000" dirty="0">
                <a:solidFill>
                  <a:schemeClr val="tx1">
                    <a:lumMod val="95000"/>
                    <a:lumOff val="5000"/>
                  </a:schemeClr>
                </a:solidFill>
                <a:effectLst/>
                <a:ea typeface="Microsoft JhengHei" panose="020B0604030504040204" pitchFamily="34" charset="-120"/>
                <a:cs typeface="Times New Roman" panose="02020603050405020304" pitchFamily="18" charset="0"/>
              </a:rPr>
              <a:t>th</a:t>
            </a: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 largest metropolitan in the US with a population of over 7.5 million, </a:t>
            </a:r>
            <a:b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b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350 migrant communities, of which ¼ is from non-English speaking regions. </a:t>
            </a:r>
          </a:p>
          <a:p>
            <a:pPr marL="274320" indent="-274320">
              <a:spcAft>
                <a:spcPts val="1200"/>
              </a:spcAft>
              <a:buFont typeface="Arial" panose="020B0604020202020204" pitchFamily="34" charset="0"/>
              <a:buChar char="•"/>
            </a:pPr>
            <a:r>
              <a:rPr lang="en-US" altLang="zh-TW" sz="2400" dirty="0">
                <a:solidFill>
                  <a:schemeClr val="tx1">
                    <a:lumMod val="95000"/>
                    <a:lumOff val="5000"/>
                  </a:schemeClr>
                </a:solidFill>
                <a:ea typeface="Microsoft JhengHei" panose="020B0604030504040204" pitchFamily="34" charset="-120"/>
                <a:cs typeface="Times New Roman" panose="02020603050405020304" pitchFamily="18" charset="0"/>
              </a:rPr>
              <a:t>A cowboys’ hometown with a variety of agricultural markets, diverse and secular.</a:t>
            </a:r>
            <a:endParaRPr lang="en-MY" altLang="zh-CN" sz="2400" u="none" strike="noStrike" dirty="0">
              <a:solidFill>
                <a:schemeClr val="tx1">
                  <a:lumMod val="95000"/>
                  <a:lumOff val="5000"/>
                </a:schemeClr>
              </a:solidFill>
              <a:effectLst/>
              <a:ea typeface="Microsoft JhengHei" panose="020B0604030504040204" pitchFamily="34" charset="-120"/>
              <a:cs typeface="Times New Roman" panose="02020603050405020304" pitchFamily="18" charset="0"/>
            </a:endParaRPr>
          </a:p>
          <a:p>
            <a:pPr marL="274320" indent="-274320">
              <a:spcAft>
                <a:spcPts val="1200"/>
              </a:spcAft>
              <a:buFont typeface="Arial" panose="020B0604020202020204" pitchFamily="34" charset="0"/>
              <a:buChar char="•"/>
            </a:pPr>
            <a:r>
              <a:rPr lang="en-US" altLang="zh-TW" sz="2400" u="none" strike="noStrike" dirty="0">
                <a:solidFill>
                  <a:schemeClr val="tx1">
                    <a:lumMod val="95000"/>
                    <a:lumOff val="5000"/>
                  </a:schemeClr>
                </a:solidFill>
                <a:effectLst/>
                <a:ea typeface="Microsoft JhengHei" panose="020B0604030504040204" pitchFamily="34" charset="-120"/>
                <a:cs typeface="Times New Roman" panose="02020603050405020304" pitchFamily="18" charset="0"/>
              </a:rPr>
              <a:t>Home to over 20 corporate headquarters including Nokia,</a:t>
            </a: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 Texas Instruments,</a:t>
            </a:r>
            <a:r>
              <a:rPr lang="en-US" altLang="zh-TW" sz="2400" dirty="0">
                <a:solidFill>
                  <a:schemeClr val="tx1">
                    <a:lumMod val="95000"/>
                    <a:lumOff val="5000"/>
                  </a:schemeClr>
                </a:solidFill>
                <a:ea typeface="Microsoft JhengHei" panose="020B0604030504040204" pitchFamily="34" charset="-120"/>
                <a:cs typeface="Times New Roman" panose="02020603050405020304" pitchFamily="18" charset="0"/>
              </a:rPr>
              <a:t> </a:t>
            </a: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AT&amp;T, Exxon-</a:t>
            </a:r>
            <a:r>
              <a:rPr lang="en-US" altLang="zh-CN" sz="2400" dirty="0">
                <a:solidFill>
                  <a:schemeClr val="tx1">
                    <a:lumMod val="95000"/>
                    <a:lumOff val="5000"/>
                  </a:schemeClr>
                </a:solidFill>
                <a:effectLst/>
                <a:ea typeface="Microsoft JhengHei" panose="020B0604030504040204" pitchFamily="34" charset="-120"/>
                <a:cs typeface="Times New Roman" panose="02020603050405020304" pitchFamily="18" charset="0"/>
              </a:rPr>
              <a:t>Mobil</a:t>
            </a:r>
            <a:r>
              <a:rPr lang="en-US" altLang="zh-CN" sz="2400" dirty="0">
                <a:solidFill>
                  <a:schemeClr val="tx1">
                    <a:lumMod val="95000"/>
                    <a:lumOff val="5000"/>
                  </a:schemeClr>
                </a:solidFill>
                <a:ea typeface="Microsoft JhengHei" panose="020B0604030504040204" pitchFamily="34" charset="-120"/>
                <a:cs typeface="Times New Roman" panose="02020603050405020304" pitchFamily="18" charset="0"/>
              </a:rPr>
              <a:t>, </a:t>
            </a:r>
            <a:r>
              <a:rPr lang="en-US" altLang="zh-TW" sz="2400" u="none" strike="noStrike" dirty="0">
                <a:solidFill>
                  <a:schemeClr val="tx1">
                    <a:lumMod val="95000"/>
                    <a:lumOff val="5000"/>
                  </a:schemeClr>
                </a:solidFill>
                <a:effectLst/>
                <a:ea typeface="Microsoft JhengHei" panose="020B0604030504040204" pitchFamily="34" charset="-120"/>
                <a:cs typeface="Times New Roman" panose="02020603050405020304" pitchFamily="18" charset="0"/>
              </a:rPr>
              <a:t>Motorola</a:t>
            </a:r>
            <a:r>
              <a:rPr lang="en-US" altLang="zh-TW" sz="2400" u="none" strike="noStrike" dirty="0">
                <a:solidFill>
                  <a:schemeClr val="tx1">
                    <a:lumMod val="95000"/>
                    <a:lumOff val="5000"/>
                  </a:schemeClr>
                </a:solidFill>
                <a:ea typeface="Microsoft JhengHei" panose="020B0604030504040204" pitchFamily="34" charset="-120"/>
                <a:cs typeface="Times New Roman" panose="02020603050405020304" pitchFamily="18" charset="0"/>
              </a:rPr>
              <a:t>, </a:t>
            </a:r>
            <a:r>
              <a:rPr lang="en-US" altLang="zh-TW" sz="2400" dirty="0">
                <a:solidFill>
                  <a:schemeClr val="tx1">
                    <a:lumMod val="95000"/>
                    <a:lumOff val="5000"/>
                  </a:schemeClr>
                </a:solidFill>
                <a:ea typeface="Microsoft JhengHei" panose="020B0604030504040204" pitchFamily="34" charset="-120"/>
                <a:cs typeface="Times New Roman" panose="02020603050405020304" pitchFamily="18" charset="0"/>
              </a:rPr>
              <a:t>American Airlines ….. and </a:t>
            </a: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Southwest Baptis</a:t>
            </a:r>
            <a:r>
              <a:rPr lang="en-US" altLang="zh-TW" sz="2400" dirty="0">
                <a:solidFill>
                  <a:schemeClr val="tx1">
                    <a:lumMod val="95000"/>
                    <a:lumOff val="5000"/>
                  </a:schemeClr>
                </a:solidFill>
                <a:ea typeface="Microsoft JhengHei" panose="020B0604030504040204" pitchFamily="34" charset="-120"/>
                <a:cs typeface="Times New Roman" panose="02020603050405020304" pitchFamily="18" charset="0"/>
              </a:rPr>
              <a:t>t Seminary.</a:t>
            </a:r>
            <a:endPar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endParaRPr>
          </a:p>
          <a:p>
            <a:pPr marL="274320" indent="-274320">
              <a:spcAft>
                <a:spcPts val="1200"/>
              </a:spcAft>
              <a:buFont typeface="Arial" panose="020B0604020202020204" pitchFamily="34" charset="0"/>
              <a:buChar char="•"/>
            </a:pP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This city of highest growth rate in US population is/has</a:t>
            </a:r>
          </a:p>
          <a:p>
            <a:pPr marL="731520" lvl="1" indent="-274320">
              <a:spcAft>
                <a:spcPts val="600"/>
              </a:spcAft>
              <a:buFont typeface="Arial" panose="020B0604020202020204" pitchFamily="34" charset="0"/>
              <a:buChar char="•"/>
            </a:pPr>
            <a:r>
              <a:rPr lang="en-US" altLang="zh-TW" sz="2400" dirty="0">
                <a:solidFill>
                  <a:schemeClr val="tx1">
                    <a:lumMod val="95000"/>
                    <a:lumOff val="5000"/>
                  </a:schemeClr>
                </a:solidFill>
                <a:ea typeface="Microsoft JhengHei" panose="020B0604030504040204" pitchFamily="34" charset="-120"/>
                <a:cs typeface="Times New Roman" panose="02020603050405020304" pitchFamily="18" charset="0"/>
              </a:rPr>
              <a:t>A</a:t>
            </a: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 major refugee resettlement area with 246 new immigrants daily; </a:t>
            </a:r>
            <a:endParaRPr lang="en-US" altLang="zh-TW" sz="2400" dirty="0">
              <a:solidFill>
                <a:schemeClr val="tx1">
                  <a:lumMod val="95000"/>
                  <a:lumOff val="5000"/>
                </a:schemeClr>
              </a:solidFill>
              <a:ea typeface="Microsoft JhengHei" panose="020B0604030504040204" pitchFamily="34" charset="-120"/>
              <a:cs typeface="Times New Roman" panose="02020603050405020304" pitchFamily="18" charset="0"/>
            </a:endParaRPr>
          </a:p>
          <a:p>
            <a:pPr marL="731520" lvl="1" indent="-274320">
              <a:spcAft>
                <a:spcPts val="600"/>
              </a:spcAft>
              <a:buFont typeface="Arial" panose="020B0604020202020204" pitchFamily="34" charset="0"/>
              <a:buChar char="•"/>
            </a:pP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A city with rapid growth in ethnicities; </a:t>
            </a:r>
          </a:p>
          <a:p>
            <a:pPr marL="731520" lvl="1" indent="-274320">
              <a:spcAft>
                <a:spcPts val="600"/>
              </a:spcAft>
              <a:buFont typeface="Arial" panose="020B0604020202020204" pitchFamily="34" charset="0"/>
              <a:buChar char="•"/>
            </a:pP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The 4</a:t>
            </a:r>
            <a:r>
              <a:rPr lang="en-US" altLang="zh-TW" sz="2400" baseline="30000" dirty="0">
                <a:solidFill>
                  <a:schemeClr val="tx1">
                    <a:lumMod val="95000"/>
                    <a:lumOff val="5000"/>
                  </a:schemeClr>
                </a:solidFill>
                <a:effectLst/>
                <a:ea typeface="Microsoft JhengHei" panose="020B0604030504040204" pitchFamily="34" charset="-120"/>
                <a:cs typeface="Times New Roman" panose="02020603050405020304" pitchFamily="18" charset="0"/>
              </a:rPr>
              <a:t>th</a:t>
            </a:r>
            <a:r>
              <a:rPr lang="en-US" altLang="zh-TW" sz="2400" dirty="0">
                <a:solidFill>
                  <a:schemeClr val="tx1">
                    <a:lumMod val="95000"/>
                    <a:lumOff val="5000"/>
                  </a:schemeClr>
                </a:solidFill>
                <a:effectLst/>
                <a:ea typeface="Microsoft JhengHei" panose="020B0604030504040204" pitchFamily="34" charset="-120"/>
                <a:cs typeface="Times New Roman" panose="02020603050405020304" pitchFamily="18" charset="0"/>
              </a:rPr>
              <a:t> largest Muslim community </a:t>
            </a:r>
          </a:p>
          <a:p>
            <a:pPr marL="274320" indent="-274320">
              <a:spcAft>
                <a:spcPts val="1200"/>
              </a:spcAft>
              <a:buFont typeface="Arial" panose="020B0604020202020204" pitchFamily="34" charset="0"/>
              <a:buChar char="•"/>
            </a:pPr>
            <a:r>
              <a:rPr lang="en-US" altLang="zh-TW" sz="2400" dirty="0">
                <a:solidFill>
                  <a:schemeClr val="tx1">
                    <a:lumMod val="95000"/>
                    <a:lumOff val="5000"/>
                  </a:schemeClr>
                </a:solidFill>
                <a:ea typeface="Microsoft JhengHei" panose="020B0604030504040204" pitchFamily="34" charset="-120"/>
                <a:cs typeface="Times New Roman" panose="02020603050405020304" pitchFamily="18" charset="0"/>
              </a:rPr>
              <a:t>Used to be the “Bible Belt” of the evangelicals. However, beginning 1970, with the decline of Christian churches, church buildings have been converted into temples or meditation gardens. </a:t>
            </a:r>
            <a:endParaRPr lang="en-US" sz="2400" dirty="0">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787760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a:blip r:embed="rId3">
            <a:extLst>
              <a:ext uri="{28A0092B-C50C-407E-A947-70E740481C1C}">
                <a14:useLocalDpi xmlns:a14="http://schemas.microsoft.com/office/drawing/2010/main" val="0"/>
              </a:ext>
            </a:extLst>
          </a:blip>
          <a:srcRect t="7852" b="7852"/>
          <a:stretch/>
        </p:blipFill>
        <p:spPr>
          <a:xfrm>
            <a:off x="0" y="-129694"/>
            <a:ext cx="12192000" cy="6972837"/>
          </a:xfrm>
          <a:prstGeom prst="rect">
            <a:avLst/>
          </a:prstGeom>
        </p:spPr>
      </p:pic>
      <p:pic>
        <p:nvPicPr>
          <p:cNvPr id="6" name="Picture 5">
            <a:extLst>
              <a:ext uri="{FF2B5EF4-FFF2-40B4-BE49-F238E27FC236}">
                <a16:creationId xmlns:a16="http://schemas.microsoft.com/office/drawing/2014/main" id="{EED27BB0-D192-421F-A30A-54C8F9175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0" y="-129694"/>
            <a:ext cx="12192000" cy="6995314"/>
          </a:xfrm>
          <a:prstGeom prst="rect">
            <a:avLst/>
          </a:prstGeom>
          <a:gradFill flip="none" rotWithShape="1">
            <a:gsLst>
              <a:gs pos="41000">
                <a:srgbClr val="5A7348">
                  <a:alpha val="25000"/>
                </a:srgbClr>
              </a:gs>
              <a:gs pos="80000">
                <a:srgbClr val="FFFFFF">
                  <a:alpha val="0"/>
                </a:srgbClr>
              </a:gs>
              <a:gs pos="0">
                <a:schemeClr val="accent6">
                  <a:lumMod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7" name="TextBox 6">
            <a:extLst>
              <a:ext uri="{FF2B5EF4-FFF2-40B4-BE49-F238E27FC236}">
                <a16:creationId xmlns:a16="http://schemas.microsoft.com/office/drawing/2014/main" id="{CCDDC02D-BF17-4209-B8FA-6E7707F49146}"/>
              </a:ext>
            </a:extLst>
          </p:cNvPr>
          <p:cNvSpPr txBox="1"/>
          <p:nvPr/>
        </p:nvSpPr>
        <p:spPr>
          <a:xfrm>
            <a:off x="457200" y="2362200"/>
            <a:ext cx="7547021" cy="3416320"/>
          </a:xfrm>
          <a:prstGeom prst="rect">
            <a:avLst/>
          </a:prstGeom>
          <a:noFill/>
        </p:spPr>
        <p:txBody>
          <a:bodyPr wrap="square">
            <a:spAutoFit/>
          </a:bodyPr>
          <a:lstStyle/>
          <a:p>
            <a:pPr>
              <a:spcAft>
                <a:spcPts val="1200"/>
              </a:spcAft>
            </a:pPr>
            <a:r>
              <a:rPr lang="en-US" sz="28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DFW is a Gateway city.</a:t>
            </a:r>
          </a:p>
          <a:p>
            <a:pPr>
              <a:spcAft>
                <a:spcPts val="1200"/>
              </a:spcAft>
            </a:pPr>
            <a:r>
              <a:rPr lang="en-US" altLang="zh-TW" sz="28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The Lord brings people who have never heard about the gospel to this city from around the world.</a:t>
            </a:r>
            <a:endParaRPr lang="en-MY" altLang="zh-TW" sz="28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endParaRPr>
          </a:p>
          <a:p>
            <a:pPr>
              <a:spcAft>
                <a:spcPts val="1200"/>
              </a:spcAft>
            </a:pPr>
            <a:r>
              <a:rPr lang="en-US" altLang="zh-TW" sz="28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If they accept the good news, their relatives and friends in their hometown will have the chance to learn about the grace of salvation.</a:t>
            </a:r>
            <a:endParaRPr lang="en-MY" altLang="zh-TW" sz="2800"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0D0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4C4A9-E2A0-448E-88B8-E81E89DD78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11" b="7222"/>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0795083-B61B-4305-A6DD-398151CFBF2C}"/>
              </a:ext>
            </a:extLst>
          </p:cNvPr>
          <p:cNvSpPr txBox="1"/>
          <p:nvPr/>
        </p:nvSpPr>
        <p:spPr>
          <a:xfrm>
            <a:off x="-228600" y="2895600"/>
            <a:ext cx="10286999" cy="707886"/>
          </a:xfrm>
          <a:prstGeom prst="rect">
            <a:avLst/>
          </a:prstGeom>
          <a:noFill/>
        </p:spPr>
        <p:txBody>
          <a:bodyPr wrap="square">
            <a:spAutoFit/>
          </a:bodyPr>
          <a:lstStyle/>
          <a:p>
            <a:pPr algn="ctr"/>
            <a:r>
              <a:rPr lang="en-US" altLang="zh-CN" sz="4000" b="1" dirty="0">
                <a:solidFill>
                  <a:schemeClr val="bg1">
                    <a:lumMod val="75000"/>
                  </a:schemeClr>
                </a:solidFill>
                <a:latin typeface="Microsoft JhengHei" panose="020B0604030504040204" pitchFamily="34" charset="-120"/>
                <a:ea typeface="Microsoft JhengHei" panose="020B0604030504040204" pitchFamily="34" charset="-120"/>
              </a:rPr>
              <a:t>Let us pray for </a:t>
            </a:r>
            <a:r>
              <a:rPr lang="en-US" altLang="zh-CN" sz="4000" b="1" dirty="0">
                <a:solidFill>
                  <a:schemeClr val="bg1"/>
                </a:solidFill>
                <a:latin typeface="Microsoft JhengHei" panose="020B0604030504040204" pitchFamily="34" charset="-120"/>
                <a:ea typeface="Microsoft JhengHei" panose="020B0604030504040204" pitchFamily="34" charset="-120"/>
              </a:rPr>
              <a:t>Dallas Fort Worth</a:t>
            </a:r>
            <a:endParaRPr lang="en-US" sz="4000" b="1" dirty="0">
              <a:solidFill>
                <a:schemeClr val="bg1"/>
              </a:solidFill>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E48702DE-2FA9-492F-8D26-A670A5B2B0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62721" y="313862"/>
            <a:ext cx="924478" cy="923480"/>
          </a:xfrm>
          <a:prstGeom prst="rect">
            <a:avLst/>
          </a:prstGeom>
        </p:spPr>
      </p:pic>
    </p:spTree>
    <p:extLst>
      <p:ext uri="{BB962C8B-B14F-4D97-AF65-F5344CB8AC3E}">
        <p14:creationId xmlns:p14="http://schemas.microsoft.com/office/powerpoint/2010/main" val="139796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375E-6 -2.96296E-6 L 4.375E-6 -0.3449 " pathEditMode="relative" rAng="0" ptsTypes="AA">
                                      <p:cBhvr>
                                        <p:cTn id="8" dur="2000" fill="hold"/>
                                        <p:tgtEl>
                                          <p:spTgt spid="5"/>
                                        </p:tgtEl>
                                        <p:attrNameLst>
                                          <p:attrName>ppt_x</p:attrName>
                                          <p:attrName>ppt_y</p:attrName>
                                        </p:attrNameLst>
                                      </p:cBhvr>
                                      <p:rCtr x="0" y="-17245"/>
                                    </p:animMotion>
                                  </p:childTnLst>
                                </p:cTn>
                              </p:par>
                              <p:par>
                                <p:cTn id="9" presetID="10" presetClass="exit" presetSubtype="0" fill="hold" nodeType="withEffect">
                                  <p:stCondLst>
                                    <p:cond delay="2200"/>
                                  </p:stCondLst>
                                  <p:childTnLst>
                                    <p:animEffect transition="out" filter="fade">
                                      <p:cBhvr>
                                        <p:cTn id="10" dur="700"/>
                                        <p:tgtEl>
                                          <p:spTgt spid="5"/>
                                        </p:tgtEl>
                                      </p:cBhvr>
                                    </p:animEffect>
                                    <p:set>
                                      <p:cBhvr>
                                        <p:cTn id="11" dur="1" fill="hold">
                                          <p:stCondLst>
                                            <p:cond delay="699"/>
                                          </p:stCondLst>
                                        </p:cTn>
                                        <p:tgtEl>
                                          <p:spTgt spid="5"/>
                                        </p:tgtEl>
                                        <p:attrNameLst>
                                          <p:attrName>style.visibility</p:attrName>
                                        </p:attrNameLst>
                                      </p:cBhvr>
                                      <p:to>
                                        <p:strVal val="hidden"/>
                                      </p:to>
                                    </p:set>
                                  </p:childTnLst>
                                </p:cTn>
                              </p:par>
                              <p:par>
                                <p:cTn id="12" presetID="10" presetClass="entr" presetSubtype="0" fill="hold" grpId="0" nodeType="withEffect">
                                  <p:stCondLst>
                                    <p:cond delay="180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1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228600" y="304800"/>
            <a:ext cx="9448800" cy="6024340"/>
          </a:xfrm>
          <a:prstGeom prst="rect">
            <a:avLst/>
          </a:prstGeom>
          <a:solidFill>
            <a:srgbClr val="670D0D">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7" name="TextBox 6">
            <a:extLst>
              <a:ext uri="{FF2B5EF4-FFF2-40B4-BE49-F238E27FC236}">
                <a16:creationId xmlns:a16="http://schemas.microsoft.com/office/drawing/2014/main" id="{CCDDC02D-BF17-4209-B8FA-6E7707F49146}"/>
              </a:ext>
            </a:extLst>
          </p:cNvPr>
          <p:cNvSpPr txBox="1"/>
          <p:nvPr/>
        </p:nvSpPr>
        <p:spPr>
          <a:xfrm>
            <a:off x="609600" y="609600"/>
            <a:ext cx="8839200" cy="5478423"/>
          </a:xfrm>
          <a:prstGeom prst="rect">
            <a:avLst/>
          </a:prstGeom>
          <a:noFill/>
        </p:spPr>
        <p:txBody>
          <a:bodyPr wrap="square">
            <a:spAutoFit/>
          </a:bodyPr>
          <a:lstStyle/>
          <a:p>
            <a:pPr>
              <a:spcAft>
                <a:spcPts val="1800"/>
              </a:spcAft>
            </a:pPr>
            <a:r>
              <a:rPr lang="en-US" altLang="zh-TW" sz="3200" dirty="0">
                <a:solidFill>
                  <a:schemeClr val="bg1"/>
                </a:solidFill>
                <a:latin typeface="+mj-lt"/>
                <a:ea typeface="Microsoft JhengHei" panose="020B0604030504040204" pitchFamily="34" charset="-120"/>
              </a:rPr>
              <a:t>Dear Heavenly Father, we give thanks for DFW’s culture of acceptance of the immigrants who came from South Africa, Algeria, Egypt, Libya, Iraq, Lebanon, Kurdistan, Afghanistan, Iran, Laos, and more. </a:t>
            </a:r>
          </a:p>
          <a:p>
            <a:pPr>
              <a:spcAft>
                <a:spcPts val="1800"/>
              </a:spcAft>
            </a:pPr>
            <a:r>
              <a:rPr lang="en-US" altLang="zh-TW" sz="3200" dirty="0">
                <a:solidFill>
                  <a:schemeClr val="bg1"/>
                </a:solidFill>
                <a:latin typeface="+mj-lt"/>
                <a:ea typeface="Microsoft JhengHei" panose="020B0604030504040204" pitchFamily="34" charset="-120"/>
              </a:rPr>
              <a:t>A lot of their home countries have been suffering from continual wars, food shortage, and oppression from their own governments. </a:t>
            </a:r>
          </a:p>
          <a:p>
            <a:pPr>
              <a:spcAft>
                <a:spcPts val="1800"/>
              </a:spcAft>
            </a:pPr>
            <a:r>
              <a:rPr lang="en-US" altLang="zh-TW" sz="3200" b="1" dirty="0">
                <a:solidFill>
                  <a:srgbClr val="FFCC66"/>
                </a:solidFill>
                <a:latin typeface="+mj-lt"/>
                <a:ea typeface="Microsoft JhengHei" panose="020B0604030504040204" pitchFamily="34" charset="-120"/>
                <a:cs typeface="Times New Roman" panose="02020603050405020304" pitchFamily="18" charset="0"/>
              </a:rPr>
              <a:t>May the mercy, healing, and caring of the Lord reach every ethnic group that experienced these trauma. </a:t>
            </a:r>
            <a:endParaRPr lang="en-MY" altLang="zh-TW" sz="3200" b="1" dirty="0">
              <a:solidFill>
                <a:srgbClr val="FFCC66"/>
              </a:solidFill>
              <a:effectLst/>
              <a:latin typeface="+mj-l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670145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A1F8FD-3FA8-4E6C-9AAD-2DD9E30DE977}"/>
              </a:ext>
            </a:extLst>
          </p:cNvPr>
          <p:cNvPicPr>
            <a:picLocks noChangeAspect="1"/>
          </p:cNvPicPr>
          <p:nvPr/>
        </p:nvPicPr>
        <p:blipFill>
          <a:blip r:embed="rId3">
            <a:extLst>
              <a:ext uri="{28A0092B-C50C-407E-A947-70E740481C1C}">
                <a14:useLocalDpi xmlns:a14="http://schemas.microsoft.com/office/drawing/2010/main" val="0"/>
              </a:ext>
            </a:extLst>
          </a:blip>
          <a:srcRect t="12485" b="12485"/>
          <a:stretch/>
        </p:blipFill>
        <p:spPr>
          <a:xfrm>
            <a:off x="-11151" y="0"/>
            <a:ext cx="12192000"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304800" y="457200"/>
            <a:ext cx="9525000" cy="5871940"/>
          </a:xfrm>
          <a:prstGeom prst="rect">
            <a:avLst/>
          </a:prstGeom>
          <a:solidFill>
            <a:schemeClr val="accent6">
              <a:lumMod val="50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7" name="TextBox 6">
            <a:extLst>
              <a:ext uri="{FF2B5EF4-FFF2-40B4-BE49-F238E27FC236}">
                <a16:creationId xmlns:a16="http://schemas.microsoft.com/office/drawing/2014/main" id="{CCDDC02D-BF17-4209-B8FA-6E7707F49146}"/>
              </a:ext>
            </a:extLst>
          </p:cNvPr>
          <p:cNvSpPr txBox="1"/>
          <p:nvPr/>
        </p:nvSpPr>
        <p:spPr>
          <a:xfrm>
            <a:off x="522615" y="558357"/>
            <a:ext cx="9154785" cy="5724644"/>
          </a:xfrm>
          <a:prstGeom prst="rect">
            <a:avLst/>
          </a:prstGeom>
          <a:noFill/>
        </p:spPr>
        <p:txBody>
          <a:bodyPr wrap="square">
            <a:spAutoFit/>
          </a:bodyPr>
          <a:lstStyle/>
          <a:p>
            <a:pPr>
              <a:spcAft>
                <a:spcPts val="1200"/>
              </a:spcAft>
            </a:pPr>
            <a:r>
              <a:rPr lang="en-US" altLang="zh-TW" sz="2800" dirty="0">
                <a:solidFill>
                  <a:schemeClr val="bg1"/>
                </a:solidFill>
                <a:effectLst/>
                <a:latin typeface="Calibri" panose="020F0502020204030204" pitchFamily="34" charset="0"/>
                <a:ea typeface="Microsoft JhengHei" panose="020B0604030504040204" pitchFamily="34" charset="-120"/>
                <a:cs typeface="Times New Roman" panose="02020603050405020304" pitchFamily="18" charset="0"/>
              </a:rPr>
              <a:t>Heavenly Father, these new immigrants have their own religions and cultures, making it difficult for them to interac</a:t>
            </a:r>
            <a:r>
              <a:rPr lang="en-US" altLang="zh-TW" sz="2800" dirty="0">
                <a:solidFill>
                  <a:schemeClr val="bg1"/>
                </a:solidFill>
                <a:latin typeface="Calibri" panose="020F0502020204030204" pitchFamily="34" charset="0"/>
                <a:ea typeface="Microsoft JhengHei" panose="020B0604030504040204" pitchFamily="34" charset="-120"/>
                <a:cs typeface="Times New Roman" panose="02020603050405020304" pitchFamily="18" charset="0"/>
              </a:rPr>
              <a:t>t with other ethnic groups. </a:t>
            </a:r>
            <a:endParaRPr lang="en-US" altLang="zh-TW" sz="2800" dirty="0">
              <a:solidFill>
                <a:schemeClr val="bg1"/>
              </a:solidFill>
              <a:effectLst/>
              <a:latin typeface="Calibri" panose="020F0502020204030204" pitchFamily="34" charset="0"/>
              <a:ea typeface="Microsoft JhengHei" panose="020B0604030504040204" pitchFamily="34" charset="-120"/>
              <a:cs typeface="Times New Roman" panose="02020603050405020304" pitchFamily="18" charset="0"/>
            </a:endParaRPr>
          </a:p>
          <a:p>
            <a:pPr>
              <a:spcAft>
                <a:spcPts val="1200"/>
              </a:spcAft>
            </a:pPr>
            <a:r>
              <a:rPr lang="en-US" altLang="zh-TW" sz="2800" dirty="0">
                <a:solidFill>
                  <a:schemeClr val="bg1"/>
                </a:solidFill>
                <a:latin typeface="Calibri" panose="020F0502020204030204" pitchFamily="34" charset="0"/>
                <a:ea typeface="Microsoft JhengHei" panose="020B0604030504040204" pitchFamily="34" charset="-120"/>
                <a:cs typeface="Times New Roman" panose="02020603050405020304" pitchFamily="18" charset="0"/>
              </a:rPr>
              <a:t>We pray that churches will send over workers to these communities to help them understand the ONE, who is the foundation of the country of the United States – Jesus Christ. </a:t>
            </a:r>
          </a:p>
          <a:p>
            <a:pPr>
              <a:spcAft>
                <a:spcPts val="1200"/>
              </a:spcAft>
            </a:pPr>
            <a:r>
              <a:rPr lang="en-US" altLang="zh-TW" sz="2800" dirty="0">
                <a:solidFill>
                  <a:schemeClr val="bg1"/>
                </a:solidFill>
                <a:latin typeface="Calibri" panose="020F0502020204030204" pitchFamily="34" charset="0"/>
                <a:ea typeface="Microsoft JhengHei" panose="020B0604030504040204" pitchFamily="34" charset="-120"/>
                <a:cs typeface="Times New Roman" panose="02020603050405020304" pitchFamily="18" charset="0"/>
              </a:rPr>
              <a:t>Lord, please help them to be willing to become a citizen of the Heavenly Kingdom and to bring the Heavenly good news back to their home country. May your righteousness, peace, and the joy of the Holy Spirit  reach their homeland. </a:t>
            </a:r>
          </a:p>
          <a:p>
            <a:pPr>
              <a:spcAft>
                <a:spcPts val="1200"/>
              </a:spcAft>
            </a:pPr>
            <a:r>
              <a:rPr lang="en-US" altLang="zh-TW" sz="2800" i="0" u="none" strike="noStrike" baseline="0" dirty="0">
                <a:solidFill>
                  <a:srgbClr val="FFCC66"/>
                </a:solidFill>
                <a:latin typeface="Calibri" panose="020F0502020204030204" pitchFamily="34" charset="0"/>
                <a:ea typeface="Microsoft JhengHei" panose="020B0604030504040204" pitchFamily="34" charset="-120"/>
                <a:cs typeface="Times New Roman" panose="02020603050405020304" pitchFamily="18" charset="0"/>
              </a:rPr>
              <a:t>May there be </a:t>
            </a:r>
            <a:r>
              <a:rPr lang="en-US" altLang="zh-TW" sz="2800" dirty="0">
                <a:solidFill>
                  <a:srgbClr val="FFCC66"/>
                </a:solidFill>
                <a:latin typeface="Calibri" panose="020F0502020204030204" pitchFamily="34" charset="0"/>
                <a:ea typeface="Microsoft JhengHei" panose="020B0604030504040204" pitchFamily="34" charset="-120"/>
                <a:cs typeface="Times New Roman" panose="02020603050405020304" pitchFamily="18" charset="0"/>
              </a:rPr>
              <a:t>the son of peace in every tribe to receive the gospel workers with open-hearts.</a:t>
            </a:r>
            <a:endParaRPr lang="en-US" altLang="zh-TW" sz="2800" i="0" u="none" strike="noStrike" baseline="0" dirty="0">
              <a:solidFill>
                <a:srgbClr val="FFCC66"/>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08953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rotWithShape="1">
          <a:blip r:embed="rId3">
            <a:extLst>
              <a:ext uri="{28A0092B-C50C-407E-A947-70E740481C1C}">
                <a14:useLocalDpi xmlns:a14="http://schemas.microsoft.com/office/drawing/2010/main" val="0"/>
              </a:ext>
            </a:extLst>
          </a:blip>
          <a:srcRect l="139" t="14658" b="938"/>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381000" y="1600200"/>
            <a:ext cx="11049000" cy="4885880"/>
          </a:xfrm>
          <a:prstGeom prst="rect">
            <a:avLst/>
          </a:prstGeom>
          <a:solidFill>
            <a:srgbClr val="670D0D">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6" name="Picture 5">
            <a:extLst>
              <a:ext uri="{FF2B5EF4-FFF2-40B4-BE49-F238E27FC236}">
                <a16:creationId xmlns:a16="http://schemas.microsoft.com/office/drawing/2014/main" id="{EED27BB0-D192-421F-A30A-54C8F9175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7" name="TextBox 6">
            <a:extLst>
              <a:ext uri="{FF2B5EF4-FFF2-40B4-BE49-F238E27FC236}">
                <a16:creationId xmlns:a16="http://schemas.microsoft.com/office/drawing/2014/main" id="{CCDDC02D-BF17-4209-B8FA-6E7707F49146}"/>
              </a:ext>
            </a:extLst>
          </p:cNvPr>
          <p:cNvSpPr txBox="1"/>
          <p:nvPr/>
        </p:nvSpPr>
        <p:spPr>
          <a:xfrm>
            <a:off x="762000" y="1817906"/>
            <a:ext cx="10439400" cy="4278094"/>
          </a:xfrm>
          <a:prstGeom prst="rect">
            <a:avLst/>
          </a:prstGeom>
          <a:noFill/>
        </p:spPr>
        <p:txBody>
          <a:bodyPr wrap="square">
            <a:spAutoFit/>
          </a:bodyPr>
          <a:lstStyle/>
          <a:p>
            <a:pPr>
              <a:spcAft>
                <a:spcPts val="1200"/>
              </a:spcAft>
            </a:pPr>
            <a:r>
              <a:rPr lang="en-US" altLang="zh-TW" sz="2800" dirty="0">
                <a:solidFill>
                  <a:schemeClr val="bg1"/>
                </a:solidFill>
                <a:effectLst/>
                <a:ea typeface="Microsoft JhengHei" panose="020B0604030504040204" pitchFamily="34" charset="-120"/>
                <a:cs typeface="Times New Roman" panose="02020603050405020304" pitchFamily="18" charset="0"/>
              </a:rPr>
              <a:t>Heavenly Father, may the DFW churches thrive and become the light and the salt in their community. </a:t>
            </a:r>
          </a:p>
          <a:p>
            <a:pPr>
              <a:spcAft>
                <a:spcPts val="1200"/>
              </a:spcAft>
            </a:pPr>
            <a:r>
              <a:rPr lang="en-US" altLang="zh-TW" sz="2800" dirty="0">
                <a:solidFill>
                  <a:schemeClr val="bg1"/>
                </a:solidFill>
                <a:ea typeface="Microsoft JhengHei" panose="020B0604030504040204" pitchFamily="34" charset="-120"/>
                <a:cs typeface="Times New Roman" panose="02020603050405020304" pitchFamily="18" charset="0"/>
              </a:rPr>
              <a:t>Please rise up Christian businessmen/women and entrepreneurs from different industries to serve the immigrants, to teach them English, to know the community, and to provide job opportunities. May the new immigrants find stable jobs suitable for them, thereby experiencing the grace of our Heavenly Father. </a:t>
            </a:r>
          </a:p>
          <a:p>
            <a:pPr>
              <a:spcAft>
                <a:spcPts val="1200"/>
              </a:spcAft>
            </a:pPr>
            <a:r>
              <a:rPr lang="en-US" altLang="zh-TW" sz="2800" dirty="0">
                <a:solidFill>
                  <a:srgbClr val="FFCC66"/>
                </a:solidFill>
                <a:effectLst/>
                <a:ea typeface="Microsoft JhengHei" panose="020B0604030504040204" pitchFamily="34" charset="-120"/>
                <a:cs typeface="Times New Roman" panose="02020603050405020304" pitchFamily="18" charset="0"/>
              </a:rPr>
              <a:t>We pray that the Lord will protect the leaders of this city, </a:t>
            </a:r>
            <a:r>
              <a:rPr lang="en-US" altLang="zh-TW" sz="2800" dirty="0">
                <a:solidFill>
                  <a:srgbClr val="FFCC66"/>
                </a:solidFill>
                <a:ea typeface="Microsoft JhengHei" panose="020B0604030504040204" pitchFamily="34" charset="-120"/>
                <a:cs typeface="Times New Roman" panose="02020603050405020304" pitchFamily="18" charset="0"/>
              </a:rPr>
              <a:t>to do justice, to love kindness, and to walk humbly with God.</a:t>
            </a:r>
            <a:endParaRPr lang="en-US" sz="2800" b="1" dirty="0">
              <a:solidFill>
                <a:srgbClr val="FFCC66"/>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47701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748ED-4DBC-4836-BE12-1776A2A012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487"/>
          <a:stretch/>
        </p:blipFill>
        <p:spPr>
          <a:xfrm>
            <a:off x="-33869" y="-381000"/>
            <a:ext cx="12293599" cy="7239000"/>
          </a:xfrm>
          <a:prstGeom prst="rect">
            <a:avLst/>
          </a:prstGeom>
        </p:spPr>
      </p:pic>
      <p:pic>
        <p:nvPicPr>
          <p:cNvPr id="6" name="Picture 5">
            <a:extLst>
              <a:ext uri="{FF2B5EF4-FFF2-40B4-BE49-F238E27FC236}">
                <a16:creationId xmlns:a16="http://schemas.microsoft.com/office/drawing/2014/main" id="{EED27BB0-D192-421F-A30A-54C8F9175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1371600" y="2048320"/>
            <a:ext cx="9677400" cy="4154984"/>
          </a:xfrm>
          <a:prstGeom prst="rect">
            <a:avLst/>
          </a:prstGeom>
          <a:solidFill>
            <a:srgbClr val="FFC00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FFCC66"/>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1524000" y="2590800"/>
            <a:ext cx="9296400" cy="2985433"/>
          </a:xfrm>
          <a:prstGeom prst="rect">
            <a:avLst/>
          </a:prstGeom>
          <a:noFill/>
        </p:spPr>
        <p:txBody>
          <a:bodyPr wrap="square">
            <a:spAutoFit/>
          </a:bodyPr>
          <a:lstStyle/>
          <a:p>
            <a:pPr algn="ctr" fontAlgn="base">
              <a:spcAft>
                <a:spcPts val="1200"/>
              </a:spcAft>
            </a:pPr>
            <a:r>
              <a:rPr lang="en-US" altLang="zh-TW" sz="2800" b="1" i="0" dirty="0">
                <a:solidFill>
                  <a:srgbClr val="670D0D"/>
                </a:solidFill>
                <a:effectLst/>
                <a:latin typeface="Microsoft JhengHei" panose="020B0604030504040204" pitchFamily="34" charset="-120"/>
                <a:ea typeface="Microsoft JhengHei" panose="020B0604030504040204" pitchFamily="34" charset="-120"/>
              </a:rPr>
              <a:t>We pray for the blessings of the Lord on DFW, making this historic Bible Belt the hub of global evangelism. </a:t>
            </a:r>
          </a:p>
          <a:p>
            <a:pPr algn="ctr" fontAlgn="base">
              <a:spcAft>
                <a:spcPts val="1200"/>
              </a:spcAft>
            </a:pPr>
            <a:r>
              <a:rPr lang="en-US" altLang="zh-TW" sz="2800" b="1" dirty="0">
                <a:solidFill>
                  <a:srgbClr val="670D0D"/>
                </a:solidFill>
                <a:latin typeface="Microsoft JhengHei" panose="020B0604030504040204" pitchFamily="34" charset="-120"/>
                <a:ea typeface="Microsoft JhengHei" panose="020B0604030504040204" pitchFamily="34" charset="-120"/>
              </a:rPr>
              <a:t>May people worship and praise the Lord.                May DFW be filled with the glory of God's presence!</a:t>
            </a:r>
          </a:p>
          <a:p>
            <a:pPr algn="ctr" fontAlgn="base">
              <a:spcAft>
                <a:spcPts val="1200"/>
              </a:spcAft>
            </a:pPr>
            <a:r>
              <a:rPr lang="en-US" altLang="zh-TW" sz="2800" b="1" dirty="0">
                <a:solidFill>
                  <a:srgbClr val="670D0D"/>
                </a:solidFill>
                <a:latin typeface="Microsoft JhengHei" panose="020B0604030504040204" pitchFamily="34" charset="-120"/>
                <a:ea typeface="Microsoft JhengHei" panose="020B0604030504040204" pitchFamily="34" charset="-120"/>
              </a:rPr>
              <a:t>In the name of the Jesus Christ, Amen!</a:t>
            </a:r>
            <a:endParaRPr lang="zh-TW" altLang="en-US" sz="2000" b="1" i="0" dirty="0">
              <a:solidFill>
                <a:srgbClr val="670D0D"/>
              </a:solidFill>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67925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56C31-8894-454A-96DA-FF913E148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p:blipFill>
        <p:spPr>
          <a:xfrm>
            <a:off x="9525000" y="2590800"/>
            <a:ext cx="1771650" cy="2057400"/>
          </a:xfrm>
          <a:prstGeom prst="rect">
            <a:avLst/>
          </a:prstGeom>
          <a:ln>
            <a:noFill/>
          </a:ln>
          <a:effectLst/>
        </p:spPr>
      </p:pic>
      <p:pic>
        <p:nvPicPr>
          <p:cNvPr id="5" name="Picture 4">
            <a:extLst>
              <a:ext uri="{FF2B5EF4-FFF2-40B4-BE49-F238E27FC236}">
                <a16:creationId xmlns:a16="http://schemas.microsoft.com/office/drawing/2014/main" id="{B6BECD9B-835A-42BA-9EBD-CD47B273A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9236</TotalTime>
  <Words>635</Words>
  <Application>Microsoft Office PowerPoint</Application>
  <PresentationFormat>Widescreen</PresentationFormat>
  <Paragraphs>44</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Microsoft JhengHei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1478</cp:revision>
  <dcterms:created xsi:type="dcterms:W3CDTF">2020-11-06T17:04:32Z</dcterms:created>
  <dcterms:modified xsi:type="dcterms:W3CDTF">2021-10-05T04:55:51Z</dcterms:modified>
</cp:coreProperties>
</file>