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</p:sldMasterIdLst>
  <p:notesMasterIdLst>
    <p:notesMasterId r:id="rId16"/>
  </p:notesMasterIdLst>
  <p:sldIdLst>
    <p:sldId id="270" r:id="rId2"/>
    <p:sldId id="314" r:id="rId3"/>
    <p:sldId id="316" r:id="rId4"/>
    <p:sldId id="319" r:id="rId5"/>
    <p:sldId id="317" r:id="rId6"/>
    <p:sldId id="311" r:id="rId7"/>
    <p:sldId id="256" r:id="rId8"/>
    <p:sldId id="318" r:id="rId9"/>
    <p:sldId id="315" r:id="rId10"/>
    <p:sldId id="321" r:id="rId11"/>
    <p:sldId id="320" r:id="rId12"/>
    <p:sldId id="322" r:id="rId13"/>
    <p:sldId id="324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ther fan" initials="ef" lastIdx="1" clrIdx="0">
    <p:extLst>
      <p:ext uri="{19B8F6BF-5375-455C-9EA6-DF929625EA0E}">
        <p15:presenceInfo xmlns:p15="http://schemas.microsoft.com/office/powerpoint/2012/main" userId="075f14a0ffea5f7f" providerId="Windows Live"/>
      </p:ext>
    </p:extLst>
  </p:cmAuthor>
  <p:cmAuthor id="2" name="Yeng Shiow Lim" initials="YSL" lastIdx="1" clrIdx="1">
    <p:extLst>
      <p:ext uri="{19B8F6BF-5375-455C-9EA6-DF929625EA0E}">
        <p15:presenceInfo xmlns:p15="http://schemas.microsoft.com/office/powerpoint/2012/main" userId="385ee0dce7a98e8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1F65"/>
    <a:srgbClr val="3A231E"/>
    <a:srgbClr val="A81863"/>
    <a:srgbClr val="DC0000"/>
    <a:srgbClr val="FFCCCC"/>
    <a:srgbClr val="EBEDDF"/>
    <a:srgbClr val="285352"/>
    <a:srgbClr val="1A606A"/>
    <a:srgbClr val="232F61"/>
    <a:srgbClr val="067B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9" autoAdjust="0"/>
    <p:restoredTop sz="45472" autoAdjust="0"/>
  </p:normalViewPr>
  <p:slideViewPr>
    <p:cSldViewPr>
      <p:cViewPr varScale="1">
        <p:scale>
          <a:sx n="32" d="100"/>
          <a:sy n="32" d="100"/>
        </p:scale>
        <p:origin x="1557" y="36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-1689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9FC77-4C07-4250-9504-1442D3B1CB40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0A47A-5C7E-436F-BE97-00A4918567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 altLang="zh-TW" sz="16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14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63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58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79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zh-TW" altLang="en-US" b="0" i="0" dirty="0">
                <a:solidFill>
                  <a:srgbClr val="585858"/>
                </a:solidFill>
                <a:effectLst/>
                <a:latin typeface="Lato"/>
              </a:rPr>
              <a:t>參考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Lato"/>
              </a:rPr>
              <a:t>資料：</a:t>
            </a:r>
            <a:endParaRPr lang="en-US" altLang="zh-TW" b="0" i="0" dirty="0">
              <a:solidFill>
                <a:srgbClr val="585858"/>
              </a:solidFill>
              <a:effectLst/>
              <a:latin typeface="Lato"/>
            </a:endParaRPr>
          </a:p>
          <a:p>
            <a:r>
              <a:rPr lang="zh-TW" altLang="en-US" b="0" i="0" dirty="0">
                <a:solidFill>
                  <a:srgbClr val="585858"/>
                </a:solidFill>
                <a:effectLst/>
                <a:latin typeface="Lato"/>
              </a:rPr>
              <a:t>國際事工差會（</a:t>
            </a:r>
            <a:r>
              <a:rPr lang="en-US" altLang="zh-TW" b="0" i="0" dirty="0">
                <a:solidFill>
                  <a:srgbClr val="585858"/>
                </a:solidFill>
                <a:effectLst/>
                <a:latin typeface="Lato"/>
              </a:rPr>
              <a:t>SIM</a:t>
            </a:r>
            <a:r>
              <a:rPr lang="zh-TW" altLang="en-US" b="0" i="0" dirty="0">
                <a:solidFill>
                  <a:srgbClr val="585858"/>
                </a:solidFill>
                <a:effectLst/>
                <a:latin typeface="Lato"/>
              </a:rPr>
              <a:t>）的宣教士杭特（</a:t>
            </a:r>
            <a:r>
              <a:rPr lang="en-US" altLang="zh-TW" b="0" i="0" dirty="0">
                <a:solidFill>
                  <a:srgbClr val="585858"/>
                </a:solidFill>
                <a:effectLst/>
                <a:latin typeface="Lato"/>
              </a:rPr>
              <a:t>Hunter</a:t>
            </a:r>
            <a:r>
              <a:rPr lang="zh-TW" altLang="en-US" b="0" i="0" dirty="0">
                <a:solidFill>
                  <a:srgbClr val="585858"/>
                </a:solidFill>
                <a:effectLst/>
                <a:latin typeface="Lato"/>
              </a:rPr>
              <a:t>）</a:t>
            </a:r>
            <a:br>
              <a:rPr lang="en-MY" altLang="zh-TW" b="0" i="0" dirty="0">
                <a:solidFill>
                  <a:srgbClr val="585858"/>
                </a:solidFill>
                <a:effectLst/>
                <a:latin typeface="Lato"/>
              </a:rPr>
            </a:br>
            <a:r>
              <a:rPr lang="zh-TW" altLang="en-US" b="0" i="0" dirty="0">
                <a:solidFill>
                  <a:srgbClr val="585858"/>
                </a:solidFill>
                <a:effectLst/>
                <a:latin typeface="Lato"/>
              </a:rPr>
              <a:t>投注多年的心力，接觸遊牧民族，他告訴我們，</a:t>
            </a:r>
            <a:br>
              <a:rPr lang="en-MY" altLang="zh-TW" b="0" i="0" dirty="0">
                <a:solidFill>
                  <a:srgbClr val="585858"/>
                </a:solidFill>
                <a:effectLst/>
                <a:latin typeface="Lato"/>
              </a:rPr>
            </a:br>
            <a:r>
              <a:rPr lang="zh-TW" altLang="en-US" b="0" i="0" dirty="0">
                <a:solidFill>
                  <a:srgbClr val="585858"/>
                </a:solidFill>
                <a:effectLst/>
                <a:latin typeface="Lato"/>
              </a:rPr>
              <a:t>直至</a:t>
            </a:r>
            <a:r>
              <a:rPr lang="en-US" altLang="zh-TW" b="0" i="0" dirty="0">
                <a:solidFill>
                  <a:srgbClr val="585858"/>
                </a:solidFill>
                <a:effectLst/>
                <a:latin typeface="Lato"/>
              </a:rPr>
              <a:t>21</a:t>
            </a:r>
            <a:r>
              <a:rPr lang="zh-TW" altLang="en-US" b="0" i="0" dirty="0">
                <a:solidFill>
                  <a:srgbClr val="585858"/>
                </a:solidFill>
                <a:effectLst/>
                <a:latin typeface="Lato"/>
              </a:rPr>
              <a:t>世紀，遊牧民族當中只有非常少數的基督徒，</a:t>
            </a:r>
            <a:br>
              <a:rPr lang="en-MY" altLang="zh-TW" b="0" i="0" dirty="0">
                <a:solidFill>
                  <a:srgbClr val="585858"/>
                </a:solidFill>
                <a:effectLst/>
                <a:latin typeface="Lato"/>
              </a:rPr>
            </a:br>
            <a:r>
              <a:rPr lang="zh-TW" altLang="en-US" b="0" i="0" dirty="0">
                <a:solidFill>
                  <a:srgbClr val="585858"/>
                </a:solidFill>
                <a:effectLst/>
                <a:latin typeface="Lato"/>
              </a:rPr>
              <a:t>見證我們這位榮耀的救主。</a:t>
            </a:r>
            <a:br>
              <a:rPr lang="en-MY" altLang="zh-TW" b="0" i="0" dirty="0">
                <a:solidFill>
                  <a:srgbClr val="585858"/>
                </a:solidFill>
                <a:effectLst/>
                <a:latin typeface="Lato"/>
              </a:rPr>
            </a:br>
            <a:r>
              <a:rPr lang="zh-TW" altLang="en-US" b="0" i="0" dirty="0">
                <a:solidFill>
                  <a:srgbClr val="585858"/>
                </a:solidFill>
                <a:effectLst/>
                <a:latin typeface="Lato"/>
              </a:rPr>
              <a:t>向他們宣教是十分艱難的，因為這意味着，</a:t>
            </a:r>
            <a:br>
              <a:rPr lang="en-MY" altLang="zh-TW" b="0" i="0" dirty="0">
                <a:solidFill>
                  <a:srgbClr val="585858"/>
                </a:solidFill>
                <a:effectLst/>
                <a:latin typeface="Lato"/>
              </a:rPr>
            </a:br>
            <a:r>
              <a:rPr lang="zh-TW" altLang="en-US" b="0" i="0" dirty="0">
                <a:solidFill>
                  <a:srgbClr val="585858"/>
                </a:solidFill>
                <a:effectLst/>
                <a:latin typeface="Lato"/>
              </a:rPr>
              <a:t>要在充滿挑戰的生活條件下，跟他們一起旅行。</a:t>
            </a:r>
            <a:br>
              <a:rPr lang="en-MY" altLang="zh-TW" b="0" i="0" dirty="0">
                <a:solidFill>
                  <a:srgbClr val="585858"/>
                </a:solidFill>
                <a:effectLst/>
                <a:latin typeface="Lato"/>
              </a:rPr>
            </a:br>
            <a:r>
              <a:rPr lang="zh-TW" altLang="en-US" b="0" i="0" dirty="0">
                <a:solidFill>
                  <a:srgbClr val="585858"/>
                </a:solidFill>
                <a:effectLst/>
                <a:latin typeface="Lato"/>
              </a:rPr>
              <a:t>例如，水源往往是不穩定的。</a:t>
            </a:r>
            <a:br>
              <a:rPr lang="en-MY" altLang="zh-TW" b="0" i="0" dirty="0">
                <a:solidFill>
                  <a:srgbClr val="585858"/>
                </a:solidFill>
                <a:effectLst/>
                <a:latin typeface="Lato"/>
              </a:rPr>
            </a:br>
            <a:r>
              <a:rPr lang="zh-TW" altLang="en-US" b="0" i="0" dirty="0">
                <a:solidFill>
                  <a:srgbClr val="585858"/>
                </a:solidFill>
                <a:effectLst/>
                <a:latin typeface="Lato"/>
              </a:rPr>
              <a:t>曾有一時，狂熱的穆斯林接觸這些部落，</a:t>
            </a:r>
            <a:br>
              <a:rPr lang="en-MY" altLang="zh-TW" b="0" i="0" dirty="0">
                <a:solidFill>
                  <a:srgbClr val="585858"/>
                </a:solidFill>
                <a:effectLst/>
                <a:latin typeface="Lato"/>
              </a:rPr>
            </a:br>
            <a:r>
              <a:rPr lang="zh-TW" altLang="en-US" b="0" i="0" dirty="0">
                <a:solidFill>
                  <a:srgbClr val="585858"/>
                </a:solidFill>
                <a:effectLst/>
                <a:latin typeface="Lato"/>
              </a:rPr>
              <a:t>他們不惜一切代價，想將伊斯蘭信仰帶給這些族群。</a:t>
            </a:r>
            <a:endParaRPr lang="en-US" altLang="zh-TW" b="0" i="0" dirty="0">
              <a:solidFill>
                <a:srgbClr val="585858"/>
              </a:solidFill>
              <a:effectLst/>
              <a:latin typeface="Lato"/>
            </a:endParaRPr>
          </a:p>
          <a:p>
            <a:endParaRPr lang="en-US" altLang="zh-TW" b="0" i="0" dirty="0">
              <a:solidFill>
                <a:srgbClr val="585858"/>
              </a:solidFill>
              <a:effectLst/>
              <a:latin typeface="Lato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altLang="en-US" sz="1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遊牧民</a:t>
            </a:r>
            <a:r>
              <a:rPr lang="zh-CN" altLang="en-US" sz="1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族喜愛</a:t>
            </a:r>
            <a:r>
              <a:rPr lang="zh-TW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自由流動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、</a:t>
            </a: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按照部落劃分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，以保持他們的生活方式和</a:t>
            </a: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自給自足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這些都是遊牧部落最為看重的特徵。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故此，西非草原的沙漠化，對當地遊牧部落是個嚴重的威脅，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因他們的生存與這片土地能否可以放牧息息相關。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另外一個嚴重的威脅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是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來自遊牧部落的農民鄰居，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這些定居者試圖將傳統的草場變成農田。</a:t>
            </a:r>
            <a:endParaRPr lang="en-US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首先，你能找出一個相信基督的遊牧族群嗎？</a:t>
            </a:r>
            <a:br>
              <a:rPr lang="en-MY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</a:b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宣教日引英文主編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Keith Carey</a:t>
            </a: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說</a:t>
            </a: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﹕</a:t>
            </a:r>
            <a:br>
              <a:rPr lang="en-MY" alt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</a:b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「我研究未得之民族群已經有十九年了，</a:t>
            </a:r>
            <a:r>
              <a:rPr lang="zh-CN" alt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還</a:t>
            </a: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找不</a:t>
            </a:r>
            <a:r>
              <a:rPr lang="zh-CN" alt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到</a:t>
            </a: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一個這樣的遊牧族群。」</a:t>
            </a: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MY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CN" alt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或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許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只有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遊牧民自己可以回答這個問題。</a:t>
            </a:r>
            <a:br>
              <a:rPr lang="en-MY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</a:b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一位索馬利亞遊牧民曾經對宣教服務社（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Serving 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Misssion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）的</a:t>
            </a:r>
            <a:br>
              <a:rPr lang="en-MY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</a:b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宣教士馬亨特（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Malcolm Hunter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）這樣說：</a:t>
            </a:r>
            <a:br>
              <a:rPr lang="en-MY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</a:b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「如果你能把教會放在駱駝背上，我們就歸信基督。」</a:t>
            </a:r>
            <a:endParaRPr lang="en-US" altLang="zh-TW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在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年《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Journal of Frontier Missions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》的一篇文章中，</a:t>
            </a:r>
            <a:br>
              <a:rPr lang="en-MY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</a:b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亨特寫道：「一個穆斯林只需要一張跪墊，就可隨時隨地祈禱，</a:t>
            </a:r>
            <a:br>
              <a:rPr lang="en-MY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</a:b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所以每個穆斯林都有一張皮製跪墊。而基督徒的情況就複雜多了，</a:t>
            </a:r>
            <a:br>
              <a:rPr lang="en-MY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</a:b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他們通常要在特定的某一天，去特定的某個場所祈禱。</a:t>
            </a:r>
            <a:br>
              <a:rPr lang="en-MY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</a:b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許多基督徒在禮拜天十點鐘之前，身穿特別服裝，</a:t>
            </a:r>
            <a:br>
              <a:rPr lang="en-MY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</a:b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前往教堂祈禱，而穆斯林的祈禱就不用如此複雜。」</a:t>
            </a:r>
            <a:endParaRPr lang="en-US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亨特繼續指出，其實並不是所有的遊牧族群都是穆斯林，</a:t>
            </a:r>
            <a:br>
              <a:rPr lang="en-MY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</a:b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許多遊牧民是佛教徒，特別是佛教興盛國家的遊牧民。</a:t>
            </a:r>
            <a:br>
              <a:rPr lang="en-MY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</a:b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因為遊牧族群一般歸信所在國的主流宗教。</a:t>
            </a:r>
            <a:br>
              <a:rPr lang="en-MY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</a:b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不過，由於遊牧生活方式對遊牧族群非常重要，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因此他們更願意選擇信奉其他遊牧族群的宗教，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而不願意選擇非遊牧族群的宗教。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因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此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，向遊牧族群傳福音就變得很困難。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遊牧族群認為有必要通過歸信某種較大的宗教，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來與外邊的世界保持聯繫，而他們通常選擇佛教或伊斯蘭教。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此外，遊牧族群往往會將自己的傳統與宗教結合起來，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並且虔誠地信奉這種混合宗教。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西藏的遊牧族群使佛教結合了薩滿教的傳統，成為藏傳佛教，而且在當地得到傳播。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貝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都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因人（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Bedouin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）使伊斯蘭教在北非和中東得到傳播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富拉尼人（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Fulani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）使伊斯蘭教在西非草原地區得到傳播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從某些方面看，成為一個穆斯林遊牧民是有其好處的，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除了他並不需要認真研讀《古蘭經》之外，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還有就是伊斯蘭教並沒有中央機制或最高權力，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這個特點有助於富拉尼人、貝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都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因人、塔馬切克人（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Tamacheq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）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以及其他遊牧族群保持自己的獨立精神。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伊斯蘭教以一個最高的神（真主）作為中心。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這種教義可以讓遊牧族群清楚地意識到，他們的生存依賴於這個比人類更高的神。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遊牧族群原本可以選擇任何一個天神，但他們明白，如果要想生存下去，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他們最好選擇一個站在他們一邊、維護他們利益的神明。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宣教士應當注意到這個事實。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舊約詩篇中充滿了人們對上帝的渴求，和等待一位將人從毀滅中拯救出來的救主。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遊牧族群肯定會認同詩篇中這些動人心弦尋求上帝的詩章。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事實上，有些穆斯林遊牧民是非常熟悉聖經中的故事，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而且還相信自己就是聖經中某位先知的後裔。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向穆斯林遊牧族群傳播福音，最困難的工作之一是很難找到願意與牧民共同生活的基督徒。宣教機構曾經試圖動員一些非遊牧族群，例如多貢人（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Dogon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），去接觸富拉尼人，但沒有成功。基督徒中沒有遊牧民，很難找到一些願意過長期遊牧生活的基督徒。正如亨特所說，目前最缺乏的，就是願意為了傳福音而放棄現有生活方式的基督徒。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幸而，基督徒尚可以為遊牧族群提供一些很好的宣教資源。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例如廣播電臺，目前已經有幾百種語言的廣播節目。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比廣播節目更有效的是福音錄音帶，它可以用來錄播一些幾乎被人遺忘的小族群語言的福音信息。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《遷移中的人們》一書提到某個遊牧族群經常在一口井邊會合，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讓他們聚集起來的並不是一個清真寺，而是一盤盒式錄音帶。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這些穆斯林可以在遊牧途中，隨著錄音帶的內容進行祈禱。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《遷移中的人們》一書還認為，小組模式很可能最適合遊牧族群，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儘管這種模式通常存在於城市中。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小組可以與牧民共同進退，而不必前往固定的教會祈禱。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宣教學家溫德爾（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Ralph Winter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）在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Journal of Frontier Missions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上發表文章，贊同這種模式，他寫道：「基督教宣教士不可能跟在遊牧族群的後面，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與他們一起遷移，也不可能在遊牧族群每次駐紮下來，在草場放牧時，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為他們建造一個教堂，這都是不可能的。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但是，每個遊牧民都有一個很大的家庭。」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溫德爾提到一些初期教會已經採用猶太教的傳統禮拜模式，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也就是在家中舉行崇拜的模式。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由於牧民族群生活在數代同堂的大家庭中，他們是非常富於責任感，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和培養出很敬虔的宗教信念。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基督徒應當向遊牧族群學習這一點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自從主後六百年代信奉伊斯蘭教的阿拉伯人入侵北非以來，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撒哈拉沙漠的北非人就與中東的阿拉伯人建立了密切的聯繫。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今天撒哈拉沙漠周邊地區已經成為伊斯蘭世界的一部分。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由於他們與那些過定居生活的基督徒和猶太人的長期衝突，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使北非與中東的穆斯林更加持守他們的伊斯蘭信仰。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MY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西非草原，主要族群：富拉尼人，塔馬切克人</a:t>
            </a:r>
            <a:endParaRPr lang="en-MY" altLang="zh-TW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許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多人都聽說過西非草原正在逐漸沙漠化，令當地遊牧族群的牧場越來越小，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此外，西非的畜牧業也越來越商業化；牧民開始將牛羊肉供給城中那些出口外國的公司。因此，他們也學會根據市場需求，改良牧群品種。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西非草原地區正在處於改變用途時期，定居的農民正在攫取更多的草場改為農田，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而牧民則正在向城市遷移，希望獲得一份固定的工作。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撒哈拉沙漠與中東，主要族群：貝</a:t>
            </a:r>
            <a:r>
              <a:rPr lang="zh-CN" alt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都</a:t>
            </a:r>
            <a:r>
              <a:rPr lang="zh-TW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因人，摩爾人，柏柏爾人</a:t>
            </a:r>
            <a:endParaRPr lang="en-MY" altLang="zh-TW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西非草原以北是撒哈拉沙漠，而中東很可能是人類遊牧生活方式，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包括沙漠放牧與沙漠商隊的發源地。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許多世紀以來，遊牧的貝督因人帶領商隊，穿越荒涼的撒哈拉沙漠，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販運非洲奴隸、棗、小麥等。阿拉伯人與貝</a:t>
            </a:r>
            <a:r>
              <a:rPr lang="zh-CN" alt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都</a:t>
            </a:r>
            <a:r>
              <a:rPr lang="zh-TW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因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人幾乎沒有區別，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後者在阿拉伯語中的意思是「沙漠居住者」，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無論是穆罕默德時代還是當今世代，貝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都</a:t>
            </a: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因人都居住在沙漠中。</a:t>
            </a: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但這些只是外在的變遷，在精神方面，福音工作在西非遊牧族群中幾乎沒有任何進展。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反而，由於與沙漠南邊城市中，那些信仰比牧民更加保守和虔誠的穆斯林的頻繁接觸，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使這些正趨於城市化的遊牧族群，反而更加效忠於伊斯蘭教信仰。</a:t>
            </a:r>
            <a:endParaRPr lang="en-MY" altLang="zh-TW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TW" b="0" i="0" dirty="0">
              <a:solidFill>
                <a:srgbClr val="585858"/>
              </a:solidFill>
              <a:effectLst/>
              <a:latin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30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28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62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51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18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2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A894-F66E-45B4-AC16-03078491A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910006-2876-4983-B1ED-78A744F84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30F0-340C-4327-8FD2-755C12DB8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42832-5165-4C1F-A9DF-A7A219AA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05D4B-65BE-4E45-BE45-2E146999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0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F97-55E4-4CDC-8388-F6EBC04F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DFF08-B8B8-4F44-B5EB-E703A40F8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3C0E0-2039-4E50-9A64-B0DB016A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4B13E-4663-468A-9CF4-5483BDCB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11233-48EA-47E2-BBA4-C67AD972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9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7B333B-78C2-492F-A119-A8439BE4C8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C0FBF-0BC9-4EA4-B45A-80A833F8A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C0398-4BFE-4DAD-BC0F-A4050781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16DB9-C9EA-4C26-9232-81EA4DD5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3428F-8763-4A3C-A61C-E1CC39E4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4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4A5DF-28ED-46DE-8D36-9C693ACE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BA59C-E57F-4C17-B90F-B90FE515C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CF973-4982-4EA9-B892-11EF41D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D909B-CADA-422C-96F2-6F4A64A75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00675-BF7A-485F-AD44-0F798E4C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69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525C4-2391-4EE5-89F1-FFF42054E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F132F-CBFD-4D74-908C-0C5F3546C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6CAA1-2019-4B9B-95AA-AB341B06C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B9737-1B55-4DD9-B4B1-CCFFBF2A8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4A14A-1774-40EB-A1A4-C8B6BA2B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02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6A8C4-F5B9-4F15-948E-5702F8C7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AF7BC-AF14-4C4A-A82C-F840E76DB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C0228-0760-4D6E-99C6-D9D83C1AE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93E9F-F933-4331-AB69-C4C2F197B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63446-44EF-4827-8B17-9F4C2E169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0978B-B41B-4303-9221-77A903A7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0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A003-48E4-4ABF-B69D-515F815B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F1756-79E6-4348-9CFC-86AC63456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13F32-C896-4B90-8DF1-D109C82EF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D95F2-8890-411F-96C0-4943FA4D19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AE4DF-F762-4BAC-A1EA-2FDF4E670B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5148EB-AE75-46E1-90D6-F4E0169DE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9422A7-A435-4988-BFE4-16525782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0AA024-964A-4E6A-B69D-5E4B19A16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BCFDC-B34E-44A4-92C7-4F6A4497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351469-13B1-4BEA-B368-A2014B777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DBA81-208E-4097-9AAE-EDBC11DE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77E13-D083-4F58-8E55-587F021FF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11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59A2D-ECE8-4138-9559-A48C533B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B93DB-CC4E-4907-9263-1D836D9B7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04715-0CF8-483E-8C37-13AAC811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7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85BB6-357D-466E-A4A6-9F23D3F22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AC8CA-84CE-415E-A8DA-91A272FCE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9BA58-B29D-4C52-8A13-437AE0200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D71BE-B0B6-4DA5-9DC7-229A0386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6C110-9B4A-4352-A670-6B32A159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39F14-F063-447F-A1F0-D4C6B0A8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0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7FAE-31D4-4936-95F9-0032CB2DD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B6CC44-B3C9-4D67-B1CA-8517BBA3B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CA162-5D51-4EC3-AEE9-A962A1FFC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FEA44-60A4-4687-B98A-148A2E24C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7A81B-56FD-4722-94BF-CA9C1119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1202-2638-4CC8-AFAF-B66E4E47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5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954A8B-ED08-412F-AE49-CB0223A49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46BED-A1C9-4A4C-BA0C-311703D19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82397-D670-41DA-AD31-62691BA3E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E05AB-13C4-4FEF-8460-F7BC1550F1E5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F0395-5741-485A-B0AB-EBAA5D701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71C3-2E2C-4BD7-9FEC-49088F54B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7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65088C-E327-4C2C-943C-FBE3AB933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b="5793"/>
          <a:stretch/>
        </p:blipFill>
        <p:spPr>
          <a:xfrm>
            <a:off x="-533400" y="-1"/>
            <a:ext cx="13258800" cy="88391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49E423-AFA0-4D36-A81A-87E76218A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600" y="1238071"/>
            <a:ext cx="2385109" cy="2742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5DF8C5-6BF9-42BD-825D-BB95C5D7B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0043" y="526096"/>
            <a:ext cx="831271" cy="13314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3D9378-3288-4657-83CC-8853B3E20BA3}"/>
              </a:ext>
            </a:extLst>
          </p:cNvPr>
          <p:cNvSpPr txBox="1"/>
          <p:nvPr/>
        </p:nvSpPr>
        <p:spPr>
          <a:xfrm>
            <a:off x="2971800" y="4667071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2021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 </a:t>
            </a:r>
            <a:r>
              <a:rPr lang="en-US" altLang="zh-TW" sz="2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7月</a:t>
            </a:r>
          </a:p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非洲</a:t>
            </a:r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遊牧</a:t>
            </a:r>
            <a:r>
              <a:rPr lang="zh-CN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民族</a:t>
            </a:r>
            <a:endParaRPr lang="en-MY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27000" de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275 " pathEditMode="relative" rAng="0" ptsTypes="AA">
                                      <p:cBhvr>
                                        <p:cTn id="11" dur="2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5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77B2863D-38F1-4327-AC33-256496E57585}"/>
              </a:ext>
            </a:extLst>
          </p:cNvPr>
          <p:cNvSpPr txBox="1">
            <a:spLocks/>
          </p:cNvSpPr>
          <p:nvPr/>
        </p:nvSpPr>
        <p:spPr>
          <a:xfrm>
            <a:off x="7543800" y="515257"/>
            <a:ext cx="3200400" cy="62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</a:t>
            </a:r>
            <a:r>
              <a:rPr lang="zh-CN" altLang="en-US" sz="1800" b="1" dirty="0">
                <a:solidFill>
                  <a:srgbClr val="DC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非洲</a:t>
            </a:r>
            <a:r>
              <a:rPr lang="zh-TW" altLang="en-US" sz="1800" b="1" dirty="0">
                <a:solidFill>
                  <a:srgbClr val="DC0000"/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遊牧</a:t>
            </a:r>
            <a:r>
              <a:rPr lang="zh-CN" altLang="en-US" sz="1800" b="1" dirty="0">
                <a:solidFill>
                  <a:srgbClr val="DC0000"/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民族</a:t>
            </a:r>
            <a:r>
              <a:rPr lang="zh-CN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禱告</a:t>
            </a:r>
            <a:endParaRPr lang="en-MY" sz="1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27BB0-D192-421F-A30A-54C8F9175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A4D8D3-0401-4F22-9452-F1F3D82F42D1}"/>
              </a:ext>
            </a:extLst>
          </p:cNvPr>
          <p:cNvGrpSpPr/>
          <p:nvPr/>
        </p:nvGrpSpPr>
        <p:grpSpPr>
          <a:xfrm>
            <a:off x="2362200" y="1524000"/>
            <a:ext cx="7772400" cy="4191000"/>
            <a:chOff x="2362200" y="1524000"/>
            <a:chExt cx="7772400" cy="4191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831D1C9-75A6-4F72-9987-64F32ED31AD5}"/>
                </a:ext>
              </a:extLst>
            </p:cNvPr>
            <p:cNvSpPr/>
            <p:nvPr/>
          </p:nvSpPr>
          <p:spPr>
            <a:xfrm>
              <a:off x="2362200" y="1524000"/>
              <a:ext cx="7772400" cy="4191000"/>
            </a:xfrm>
            <a:prstGeom prst="rect">
              <a:avLst/>
            </a:prstGeom>
            <a:solidFill>
              <a:srgbClr val="421F65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4DB4D3-B635-4CB9-A224-3CDCAEA06E19}"/>
                </a:ext>
              </a:extLst>
            </p:cNvPr>
            <p:cNvSpPr txBox="1"/>
            <p:nvPr/>
          </p:nvSpPr>
          <p:spPr>
            <a:xfrm>
              <a:off x="2667000" y="2667000"/>
              <a:ext cx="7334435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游牧民族</a:t>
              </a:r>
              <a:r>
                <a:rPr lang="zh-TW" altLang="en-US" sz="2800" b="1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需要更多關心他們的教會</a:t>
              </a:r>
              <a:r>
                <a:rPr lang="zh-CN" altLang="en-US" sz="2800" b="1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。</a:t>
              </a:r>
              <a:br>
                <a:rPr lang="en-MY" altLang="zh-TW" sz="2800" b="1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</a:br>
              <a:r>
                <a:rPr lang="zh-CN" altLang="en-US" sz="28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我們需要更多願意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忍受惡劣環境</a:t>
              </a:r>
              <a:r>
                <a:rPr lang="zh-CN" altLang="en-US" sz="28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，</a:t>
              </a:r>
              <a:br>
                <a:rPr lang="en-MY" altLang="zh-TW" sz="28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</a:br>
              <a:r>
                <a:rPr lang="zh-CN" altLang="en-US" sz="28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面對各種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挑戰的</a:t>
              </a:r>
              <a:r>
                <a:rPr lang="zh-TW" altLang="en-US" sz="2800" b="1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「先驅式」宣教士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為主開荒</a:t>
              </a:r>
              <a:r>
                <a:rPr lang="zh-CN" altLang="en-US" sz="28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，向牧民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傳</a:t>
              </a:r>
              <a:r>
                <a:rPr lang="zh-CN" altLang="en-US" sz="28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講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耶穌的福音。</a:t>
              </a:r>
              <a:endParaRPr lang="en-MY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  <a:p>
              <a:pPr algn="ctr"/>
              <a:endParaRPr lang="en-MY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3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31D1C9-75A6-4F72-9987-64F32ED31A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1F6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9A77B7-A148-4B92-A6D8-787DEC266EFF}"/>
              </a:ext>
            </a:extLst>
          </p:cNvPr>
          <p:cNvSpPr txBox="1"/>
          <p:nvPr/>
        </p:nvSpPr>
        <p:spPr>
          <a:xfrm>
            <a:off x="3359179" y="1658257"/>
            <a:ext cx="8458200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親愛的救主耶穌基督，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祢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是</a:t>
            </a: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為人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捨命的好牧人，</a:t>
            </a:r>
            <a:br>
              <a:rPr lang="en-MY" altLang="zh-TW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求聖靈開我們的眼，看見失落在沙漠中的</a:t>
            </a:r>
            <a:r>
              <a:rPr lang="zh-TW" altLang="en-US" sz="2800" dirty="0">
                <a:solidFill>
                  <a:schemeClr val="bg1"/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遊牧民</a:t>
            </a:r>
            <a:r>
              <a:rPr lang="zh-CN" altLang="en-US" sz="2800" dirty="0">
                <a:solidFill>
                  <a:schemeClr val="bg1"/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族</a:t>
            </a: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</a:t>
            </a:r>
            <a:br>
              <a:rPr lang="en-MY" altLang="zh-CN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他們就像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是沒有牧人的羊</a:t>
            </a: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一般。</a:t>
            </a:r>
            <a:endParaRPr lang="en-MY" altLang="zh-TW" sz="28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spcBef>
                <a:spcPts val="1800"/>
              </a:spcBef>
            </a:pP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祈求有更多人願意順服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聖靈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的感動，</a:t>
            </a:r>
            <a:br>
              <a:rPr lang="en-MY" altLang="zh-CN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跟從主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耶穌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的腳蹤，放棄現有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生活方式，</a:t>
            </a:r>
            <a:br>
              <a:rPr lang="en-MY" altLang="zh-TW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不惜一切代價，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願意陪伴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牧民一家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</a:t>
            </a:r>
            <a:br>
              <a:rPr lang="en-MY" altLang="zh-CN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領著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駱駝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和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羊群，在攝氏</a:t>
            </a:r>
            <a:r>
              <a:rPr 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47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度的高溫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中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行走，</a:t>
            </a:r>
            <a:br>
              <a:rPr lang="en-MY" altLang="zh-TW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尋找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生命的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水源，活出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主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耶穌的愛與所信的道，</a:t>
            </a:r>
            <a:br>
              <a:rPr lang="en-MY" altLang="zh-TW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使牧民被基督的生命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更新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  <a:endParaRPr lang="en-MY" altLang="zh-TW" sz="2800" b="1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C1EE60-9A95-4857-98FC-E05F53BEE3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81105"/>
            <a:ext cx="924478" cy="923481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B2B7FB46-1DB0-42DC-A2D7-DBD9869EBE1E}"/>
              </a:ext>
            </a:extLst>
          </p:cNvPr>
          <p:cNvSpPr txBox="1">
            <a:spLocks/>
          </p:cNvSpPr>
          <p:nvPr/>
        </p:nvSpPr>
        <p:spPr>
          <a:xfrm>
            <a:off x="7543800" y="515257"/>
            <a:ext cx="3200400" cy="62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</a:t>
            </a:r>
            <a:r>
              <a:rPr lang="zh-TW" sz="1800" b="1" dirty="0">
                <a:solidFill>
                  <a:srgbClr val="FFCCCC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非洲遊牧民</a:t>
            </a:r>
            <a:r>
              <a:rPr lang="zh-CN" altLang="en-US" sz="1800" b="1" dirty="0">
                <a:solidFill>
                  <a:srgbClr val="FFCCCC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族</a:t>
            </a:r>
            <a:r>
              <a:rPr lang="zh-CN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禱告</a:t>
            </a:r>
            <a:endParaRPr lang="en-MY" sz="1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F2EE062C-DEE6-4934-B601-B50BF7D3F4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3" t="2139" r="22634" b="175"/>
          <a:stretch/>
        </p:blipFill>
        <p:spPr>
          <a:xfrm>
            <a:off x="0" y="0"/>
            <a:ext cx="3048000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2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31D1C9-75A6-4F72-9987-64F32ED31A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1F6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9A77B7-A148-4B92-A6D8-787DEC266EFF}"/>
              </a:ext>
            </a:extLst>
          </p:cNvPr>
          <p:cNvSpPr txBox="1"/>
          <p:nvPr/>
        </p:nvSpPr>
        <p:spPr>
          <a:xfrm>
            <a:off x="3352800" y="1247019"/>
            <a:ext cx="8468278" cy="5382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主啊，在沙地阿拉伯</a:t>
            </a: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同樣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有</a:t>
            </a:r>
            <a:r>
              <a:rPr 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130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萬的貝</a:t>
            </a: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都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因</a:t>
            </a: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 </a:t>
            </a:r>
            <a:br>
              <a:rPr lang="en-MY" altLang="zh-TW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當中卻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只有</a:t>
            </a: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極少數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信徒，</a:t>
            </a:r>
            <a:br>
              <a:rPr lang="en-MY" altLang="zh-TW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他們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沒有團契小組或教會， 只有部分</a:t>
            </a: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經卷譯本。</a:t>
            </a:r>
            <a:endParaRPr lang="en-MY" altLang="zh-TW" sz="28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spcBef>
                <a:spcPts val="1800"/>
              </a:spcBef>
            </a:pP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求神激勵普世教會，認領不同的牧民族群，</a:t>
            </a:r>
            <a:br>
              <a:rPr lang="en-MY" altLang="zh-TW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願聖靈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賜給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教會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有百般傳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福音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恩賜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</a:t>
            </a:r>
            <a:br>
              <a:rPr lang="en-MY" altLang="zh-CN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動員和栽培宣教士，</a:t>
            </a:r>
            <a:br>
              <a:rPr lang="en-MY" altLang="zh-TW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竭力在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富拉尼和貝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都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因族群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中傳揚神的救恩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  <a:endParaRPr lang="en-MY" altLang="zh-TW" sz="2800" b="1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spcBef>
                <a:spcPts val="1800"/>
              </a:spcBef>
            </a:pP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祈求聖靈引導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極少數的牧民基督徒，</a:t>
            </a:r>
            <a:br>
              <a:rPr lang="en-MY" altLang="zh-TW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在神話語中找到適合本族的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敬拜模式，</a:t>
            </a:r>
            <a:br>
              <a:rPr lang="en-MY" altLang="zh-TW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培養出敬虔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愛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神的子民。</a:t>
            </a:r>
            <a:br>
              <a:rPr lang="en-MY" altLang="zh-TW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奉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主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耶穌基督的名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求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，阿們！</a:t>
            </a:r>
            <a:endParaRPr lang="en-MY" sz="2800" b="1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C1EE60-9A95-4857-98FC-E05F53BEE3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81105"/>
            <a:ext cx="924478" cy="923481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B2B7FB46-1DB0-42DC-A2D7-DBD9869EBE1E}"/>
              </a:ext>
            </a:extLst>
          </p:cNvPr>
          <p:cNvSpPr txBox="1">
            <a:spLocks/>
          </p:cNvSpPr>
          <p:nvPr/>
        </p:nvSpPr>
        <p:spPr>
          <a:xfrm>
            <a:off x="7543800" y="515257"/>
            <a:ext cx="3200400" cy="62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</a:t>
            </a:r>
            <a:r>
              <a:rPr lang="zh-TW" sz="1800" b="1" dirty="0">
                <a:solidFill>
                  <a:srgbClr val="FFCCCC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非洲遊牧民</a:t>
            </a:r>
            <a:r>
              <a:rPr lang="zh-CN" altLang="en-US" sz="1800" b="1" dirty="0">
                <a:solidFill>
                  <a:srgbClr val="FFCCCC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族</a:t>
            </a:r>
            <a:r>
              <a:rPr lang="zh-CN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禱告</a:t>
            </a:r>
            <a:endParaRPr lang="en-MY" sz="1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8B608B8-DB41-448C-9A7E-D31F9BB4FFA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" r="69053" b="-528"/>
          <a:stretch/>
        </p:blipFill>
        <p:spPr bwMode="auto">
          <a:xfrm>
            <a:off x="1" y="0"/>
            <a:ext cx="3200400" cy="689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48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F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31D1C9-75A6-4F72-9987-64F32ED31AD5}"/>
              </a:ext>
            </a:extLst>
          </p:cNvPr>
          <p:cNvSpPr/>
          <p:nvPr/>
        </p:nvSpPr>
        <p:spPr>
          <a:xfrm>
            <a:off x="0" y="0"/>
            <a:ext cx="12181114" cy="6858000"/>
          </a:xfrm>
          <a:prstGeom prst="rect">
            <a:avLst/>
          </a:prstGeom>
          <a:solidFill>
            <a:srgbClr val="421F6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173D85-5548-4EEF-B144-DECC5F868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81105"/>
            <a:ext cx="924478" cy="923481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7E821C3C-E365-41A2-97B6-C7360C2B7E66}"/>
              </a:ext>
            </a:extLst>
          </p:cNvPr>
          <p:cNvSpPr txBox="1">
            <a:spLocks/>
          </p:cNvSpPr>
          <p:nvPr/>
        </p:nvSpPr>
        <p:spPr>
          <a:xfrm>
            <a:off x="7543800" y="515257"/>
            <a:ext cx="3200400" cy="62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</a:t>
            </a:r>
            <a:r>
              <a:rPr lang="zh-TW" sz="1800" b="1" dirty="0">
                <a:solidFill>
                  <a:srgbClr val="FFCCCC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非洲遊牧民</a:t>
            </a:r>
            <a:r>
              <a:rPr lang="zh-CN" altLang="en-US" sz="1800" b="1" dirty="0">
                <a:solidFill>
                  <a:srgbClr val="FFCCCC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族</a:t>
            </a:r>
            <a:r>
              <a:rPr lang="zh-CN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禱告</a:t>
            </a:r>
            <a:endParaRPr lang="en-MY" sz="1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1BD41-9535-47D1-9A14-828D5EF45034}"/>
              </a:ext>
            </a:extLst>
          </p:cNvPr>
          <p:cNvSpPr txBox="1"/>
          <p:nvPr/>
        </p:nvSpPr>
        <p:spPr>
          <a:xfrm>
            <a:off x="762000" y="659872"/>
            <a:ext cx="11201400" cy="564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36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遊牧族群生活在轉變</a:t>
            </a:r>
            <a:endParaRPr lang="en-MY" altLang="zh-TW" sz="3600" b="1" dirty="0">
              <a:solidFill>
                <a:srgbClr val="FFCCCC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spcBef>
                <a:spcPts val="18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天父，許多波斯灣國家藉著提供學校，醫療保健和工作，</a:t>
            </a:r>
            <a:br>
              <a:rPr lang="en-MY" altLang="zh-TW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鼓勵牧民</a:t>
            </a: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們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定居下來，不再</a:t>
            </a: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過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遊牧</a:t>
            </a: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生活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  <a:endParaRPr lang="en-MY" altLang="zh-TW" sz="28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spcBef>
                <a:spcPts val="1800"/>
              </a:spcBef>
            </a:pP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求主興起在他們定居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之地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的教會和信徒，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能够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以愛心和尊重，</a:t>
            </a:r>
            <a:br>
              <a:rPr lang="en-MY" altLang="zh-TW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長期委身幫助他們適應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在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生活型態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上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的轉變，</a:t>
            </a:r>
            <a:br>
              <a:rPr lang="en-MY" altLang="zh-TW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成為他們的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好朋友好鄰舍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，引領他們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到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好牧人耶穌基督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面前。</a:t>
            </a:r>
            <a:endParaRPr lang="en-MY" sz="2800" b="1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spcBef>
                <a:spcPts val="1800"/>
              </a:spcBef>
            </a:pP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祝福他們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樂意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接待福音使者，快快進入耶和華的草場，</a:t>
            </a:r>
            <a:br>
              <a:rPr lang="en-MY" altLang="zh-TW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蒙主餵養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得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活水，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享受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心靈安歇在青草地上的豐盛生命。</a:t>
            </a:r>
            <a:br>
              <a:rPr lang="en-MY" altLang="zh-TW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興起合神心意的人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揀選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更多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年輕人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願意爲神擺上自己，</a:t>
            </a:r>
            <a:br>
              <a:rPr lang="en-MY" altLang="zh-TW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願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人人都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尊主為大，興起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他們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成為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對傳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福音影響力的族群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  <a:br>
              <a:rPr lang="en-MY" altLang="zh-CN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奉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主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耶穌基督的名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求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，阿們！</a:t>
            </a:r>
            <a:endParaRPr lang="en-MY" sz="2800" b="1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53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0000"/>
            </a:gs>
            <a:gs pos="100000">
              <a:srgbClr val="7A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156C31-8894-454A-96DA-FF913E14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96" b="-18552"/>
          <a:stretch/>
        </p:blipFill>
        <p:spPr>
          <a:xfrm>
            <a:off x="7696200" y="2514600"/>
            <a:ext cx="2192143" cy="381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BECD9B-835A-42BA-9EBD-CD47B273A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44" y="1066800"/>
            <a:ext cx="5769217" cy="4766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236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F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lobe-Earth-Space-Africa">
            <a:extLst>
              <a:ext uri="{FF2B5EF4-FFF2-40B4-BE49-F238E27FC236}">
                <a16:creationId xmlns:a16="http://schemas.microsoft.com/office/drawing/2014/main" id="{D8B16C2A-4A6C-4C3B-95C1-86CD06B55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7102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54" y="0"/>
            <a:ext cx="12704469" cy="691886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9A77B7-A148-4B92-A6D8-787DEC266EFF}"/>
              </a:ext>
            </a:extLst>
          </p:cNvPr>
          <p:cNvSpPr txBox="1"/>
          <p:nvPr/>
        </p:nvSpPr>
        <p:spPr>
          <a:xfrm>
            <a:off x="990600" y="2209800"/>
            <a:ext cx="2133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9600" b="1" dirty="0">
                <a:solidFill>
                  <a:srgbClr val="EBEDD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誰</a:t>
            </a:r>
            <a:r>
              <a:rPr lang="en-US" sz="9600" b="1" dirty="0">
                <a:solidFill>
                  <a:srgbClr val="EBEDDF"/>
                </a:solidFill>
              </a:rPr>
              <a:t>?</a:t>
            </a:r>
            <a:endParaRPr lang="en-MY" sz="9600" dirty="0">
              <a:solidFill>
                <a:srgbClr val="FFCCC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AFDCFB-3A78-43BD-A5ED-F0F319D3C32B}"/>
              </a:ext>
            </a:extLst>
          </p:cNvPr>
          <p:cNvSpPr txBox="1"/>
          <p:nvPr/>
        </p:nvSpPr>
        <p:spPr>
          <a:xfrm>
            <a:off x="3276600" y="2200275"/>
            <a:ext cx="72353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不受國境邊界線約束，</a:t>
            </a:r>
            <a:br>
              <a:rPr lang="en-MY" altLang="zh-TW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</a:t>
            </a:r>
            <a:r>
              <a:rPr lang="zh-CN" altLang="en-US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需要</a:t>
            </a:r>
            <a:r>
              <a:rPr lang="zh-TW" altLang="en-US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護照，</a:t>
            </a:r>
            <a:br>
              <a:rPr lang="en-MY" altLang="zh-TW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卻</a:t>
            </a:r>
            <a:r>
              <a:rPr lang="zh-TW" altLang="en-US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可以自由地穿洲過境</a:t>
            </a:r>
            <a:r>
              <a:rPr lang="en-US" altLang="zh-CN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……</a:t>
            </a:r>
            <a:br>
              <a:rPr lang="en-US" altLang="zh-CN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en-US" altLang="zh-CN" sz="36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3,000</a:t>
            </a: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萬</a:t>
            </a:r>
            <a:r>
              <a:rPr 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– 4,000</a:t>
            </a: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萬</a:t>
            </a:r>
            <a:r>
              <a:rPr lang="zh-CN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遊牧</a:t>
            </a:r>
            <a:r>
              <a:rPr lang="zh-CN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民族</a:t>
            </a:r>
            <a:endParaRPr lang="en-MY" sz="36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5E93B7-B0F5-45DB-8D3F-F024CC419B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81105"/>
            <a:ext cx="924478" cy="9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6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F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12A3896-6580-40B8-83B0-43CE4480AD11}"/>
              </a:ext>
            </a:extLst>
          </p:cNvPr>
          <p:cNvGrpSpPr/>
          <p:nvPr/>
        </p:nvGrpSpPr>
        <p:grpSpPr>
          <a:xfrm>
            <a:off x="4321588" y="228600"/>
            <a:ext cx="7870412" cy="6324600"/>
            <a:chOff x="4321588" y="228600"/>
            <a:chExt cx="7870412" cy="63246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9A77B7-A148-4B92-A6D8-787DEC266EFF}"/>
                </a:ext>
              </a:extLst>
            </p:cNvPr>
            <p:cNvSpPr txBox="1"/>
            <p:nvPr/>
          </p:nvSpPr>
          <p:spPr>
            <a:xfrm>
              <a:off x="4321588" y="2121217"/>
              <a:ext cx="7870412" cy="44319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全球</a:t>
              </a:r>
              <a:r>
                <a:rPr 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3-4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千萬遊牧民，</a:t>
              </a:r>
              <a:r>
                <a:rPr lang="zh-CN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他們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不受國境線約束。</a:t>
              </a:r>
              <a:endParaRPr lang="en-MY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zh-CN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大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多居住在氣候惡劣、降雨</a:t>
              </a:r>
              <a:r>
                <a:rPr lang="zh-CN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量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低</a:t>
              </a:r>
              <a:r>
                <a:rPr lang="zh-CN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的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較貧瘠</a:t>
              </a:r>
              <a:r>
                <a:rPr lang="zh-CN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地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區。</a:t>
              </a:r>
              <a:endParaRPr lang="en-MY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365760" indent="-36576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遊牧民</a:t>
              </a:r>
              <a:r>
                <a:rPr lang="zh-CN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族十分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看重能否</a:t>
              </a:r>
              <a:r>
                <a:rPr lang="zh-TW" altLang="en-US" sz="28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自由流動</a:t>
              </a:r>
              <a:r>
                <a:rPr lang="zh-CN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與</a:t>
              </a:r>
              <a:r>
                <a:rPr lang="zh-TW" altLang="en-US" sz="28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自給自足</a:t>
              </a:r>
              <a:r>
                <a:rPr lang="zh-CN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</a:t>
              </a:r>
              <a:br>
                <a:rPr lang="en-MY" altLang="zh-TW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</a:br>
              <a:r>
                <a:rPr lang="zh-CN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他們</a:t>
              </a:r>
              <a:r>
                <a:rPr lang="zh-TW" altLang="en-US" sz="28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慇懃待客</a:t>
              </a:r>
              <a:r>
                <a:rPr lang="zh-CN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，擁有</a:t>
              </a:r>
              <a:r>
                <a:rPr lang="zh-TW" altLang="en-US" sz="28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強烈的榮辱觀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。</a:t>
              </a:r>
              <a:endParaRPr lang="en-MY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365760" indent="-36576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遊牧</a:t>
              </a:r>
              <a:r>
                <a:rPr lang="zh-CN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民族</a:t>
              </a:r>
              <a:r>
                <a:rPr lang="zh-TW" altLang="en-US" sz="28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保持獨立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和</a:t>
              </a:r>
              <a:r>
                <a:rPr lang="zh-TW" altLang="en-US" sz="28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維持部落生活方式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</a:t>
              </a:r>
              <a:br>
                <a:rPr lang="en-MY" altLang="zh-TW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</a:b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只服從其部落的酋長，</a:t>
              </a:r>
              <a:r>
                <a:rPr lang="zh-TW" altLang="en-US" sz="28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遵循前人和部落慣例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</a:t>
              </a:r>
              <a:br>
                <a:rPr lang="en-MY" altLang="zh-TW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</a:b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只要公意認可的事情就是合法的</a:t>
              </a:r>
              <a:r>
                <a:rPr lang="zh-CN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。</a:t>
              </a:r>
              <a:endParaRPr lang="en-MY" altLang="zh-CN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365760" indent="-36576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不承認部落傳統以外的任何法律或政治制度，</a:t>
              </a:r>
              <a:br>
                <a:rPr lang="en-MY" altLang="zh-TW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</a:br>
              <a:r>
                <a:rPr lang="zh-CN" altLang="en-US" sz="28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缺乏</a:t>
              </a:r>
              <a:r>
                <a:rPr lang="zh-TW" altLang="en-US" sz="28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定居社會的紀律秩序概念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。</a:t>
              </a:r>
              <a:endParaRPr lang="en-MY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86BEC7-E8DE-4088-B38D-DF76A2F17CC7}"/>
                </a:ext>
              </a:extLst>
            </p:cNvPr>
            <p:cNvSpPr txBox="1"/>
            <p:nvPr/>
          </p:nvSpPr>
          <p:spPr>
            <a:xfrm>
              <a:off x="4350617" y="228600"/>
              <a:ext cx="526066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sz="3600" b="1" dirty="0">
                  <a:solidFill>
                    <a:srgbClr val="FFCCCC"/>
                  </a:solidFill>
                  <a:effectLst/>
                  <a:ea typeface="Microsoft JhengHei" panose="020B0604030504040204" pitchFamily="34" charset="-120"/>
                  <a:cs typeface="Times New Roman" panose="02020603050405020304" pitchFamily="18" charset="0"/>
                </a:rPr>
                <a:t>非洲遊牧</a:t>
              </a:r>
              <a:r>
                <a:rPr lang="zh-CN" altLang="en-US" sz="3600" b="1" i="0" dirty="0">
                  <a:solidFill>
                    <a:srgbClr val="FFCCCC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民族</a:t>
              </a:r>
              <a:endParaRPr lang="en-US" altLang="zh-CN" sz="3600" b="1" i="0" dirty="0">
                <a:solidFill>
                  <a:srgbClr val="FFCCC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zh-TW" sz="3600" b="1" dirty="0">
                  <a:solidFill>
                    <a:schemeClr val="bg1"/>
                  </a:solidFill>
                  <a:effectLst/>
                  <a:ea typeface="Microsoft JhengHei" panose="020B0604030504040204" pitchFamily="34" charset="-120"/>
                  <a:cs typeface="Times New Roman" panose="02020603050405020304" pitchFamily="18" charset="0"/>
                </a:rPr>
                <a:t>富拉尼人</a:t>
              </a:r>
              <a:r>
                <a:rPr lang="zh-TW" altLang="en-US" sz="36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 </a:t>
              </a:r>
              <a:r>
                <a:rPr lang="en-US" sz="36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Fulani</a:t>
              </a:r>
            </a:p>
            <a:p>
              <a:r>
                <a:rPr lang="zh-TW" sz="3600" b="1" u="none" strike="noStrike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貝都因人</a:t>
              </a:r>
              <a:r>
                <a:rPr lang="zh-TW" altLang="en-US" sz="36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 </a:t>
              </a:r>
              <a:r>
                <a:rPr lang="en-US" sz="36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Bedouin</a:t>
              </a:r>
              <a:r>
                <a:rPr lang="zh-TW" altLang="en-US" sz="36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 </a:t>
              </a:r>
              <a:endParaRPr lang="en-MY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2698240-2C86-4AB4-AA1F-78E8B754A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81105"/>
            <a:ext cx="924478" cy="923481"/>
          </a:xfrm>
          <a:prstGeom prst="rect">
            <a:avLst/>
          </a:prstGeom>
        </p:spPr>
      </p:pic>
      <p:pic>
        <p:nvPicPr>
          <p:cNvPr id="1028" name="Picture 4" descr="FULANI - Definition and synonyms of fulani in the Polish dictionary">
            <a:extLst>
              <a:ext uri="{FF2B5EF4-FFF2-40B4-BE49-F238E27FC236}">
                <a16:creationId xmlns:a16="http://schemas.microsoft.com/office/drawing/2014/main" id="{953F6DD9-D09D-4F78-A3B8-98CC294B8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60" y="4038601"/>
            <a:ext cx="3538875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E5446E0-F832-4276-BA24-2C45C67EC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t="884" r="444" b="321"/>
          <a:stretch/>
        </p:blipFill>
        <p:spPr bwMode="auto">
          <a:xfrm>
            <a:off x="457200" y="1304586"/>
            <a:ext cx="3640746" cy="250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7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F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9A77B7-A148-4B92-A6D8-787DEC266EFF}"/>
              </a:ext>
            </a:extLst>
          </p:cNvPr>
          <p:cNvSpPr txBox="1"/>
          <p:nvPr/>
        </p:nvSpPr>
        <p:spPr>
          <a:xfrm>
            <a:off x="4397788" y="1981200"/>
            <a:ext cx="718461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遊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牧民人口在減少</a:t>
            </a: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：</a:t>
            </a:r>
            <a:br>
              <a:rPr lang="en-MY" altLang="zh-CN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endParaRPr lang="en-MY" altLang="zh-TW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饑荒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旱災、蝗蟲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草原沙漠化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</a:t>
            </a:r>
            <a:br>
              <a:rPr lang="en-MY" altLang="zh-TW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導致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族人每天失去數百頭牛羊，</a:t>
            </a:r>
            <a:br>
              <a:rPr lang="en-MY" altLang="zh-TW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六成家庭因生計</a:t>
            </a: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而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被迫改變傳統生活</a:t>
            </a: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方式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  <a:endParaRPr lang="en-MY" sz="28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MY" altLang="zh-TW" sz="28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牧場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土地因蘊藏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石油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而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被收歸國有</a:t>
            </a: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</a:t>
            </a:r>
            <a:br>
              <a:rPr lang="en-MY" altLang="zh-CN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族人開始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定居在城市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裡，</a:t>
            </a:r>
            <a:br>
              <a:rPr lang="en-MY" altLang="zh-TW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脫離傳統的遊牧生活。</a:t>
            </a:r>
            <a:endParaRPr lang="en-MY" sz="28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C93D12E-B8AB-47D2-9D7E-C2526D8F0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11836" r="46793" b="20961"/>
          <a:stretch/>
        </p:blipFill>
        <p:spPr bwMode="auto">
          <a:xfrm>
            <a:off x="457200" y="2057400"/>
            <a:ext cx="3581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74F594-DDCE-4C24-9392-AA67A44E5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81105"/>
            <a:ext cx="924478" cy="923481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2102BB17-62EB-4CBD-809D-58ED7847EBDB}"/>
              </a:ext>
            </a:extLst>
          </p:cNvPr>
          <p:cNvSpPr txBox="1">
            <a:spLocks/>
          </p:cNvSpPr>
          <p:nvPr/>
        </p:nvSpPr>
        <p:spPr>
          <a:xfrm>
            <a:off x="7543800" y="515257"/>
            <a:ext cx="3200400" cy="62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</a:t>
            </a:r>
            <a:r>
              <a:rPr lang="zh-TW" sz="1800" b="1" dirty="0">
                <a:solidFill>
                  <a:srgbClr val="FFCCCC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非洲遊牧民</a:t>
            </a:r>
            <a:r>
              <a:rPr lang="zh-CN" altLang="en-US" sz="1800" b="1" dirty="0">
                <a:solidFill>
                  <a:srgbClr val="FFCCCC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族</a:t>
            </a:r>
            <a:r>
              <a:rPr lang="zh-CN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禱告</a:t>
            </a:r>
            <a:endParaRPr lang="en-MY" sz="1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350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F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31D1C9-75A6-4F72-9987-64F32ED31AD5}"/>
              </a:ext>
            </a:extLst>
          </p:cNvPr>
          <p:cNvSpPr/>
          <p:nvPr/>
        </p:nvSpPr>
        <p:spPr>
          <a:xfrm>
            <a:off x="0" y="0"/>
            <a:ext cx="12181114" cy="6858000"/>
          </a:xfrm>
          <a:prstGeom prst="rect">
            <a:avLst/>
          </a:prstGeom>
          <a:solidFill>
            <a:srgbClr val="421F6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173D85-5548-4EEF-B144-DECC5F868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81105"/>
            <a:ext cx="924478" cy="923481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7E821C3C-E365-41A2-97B6-C7360C2B7E66}"/>
              </a:ext>
            </a:extLst>
          </p:cNvPr>
          <p:cNvSpPr txBox="1">
            <a:spLocks/>
          </p:cNvSpPr>
          <p:nvPr/>
        </p:nvSpPr>
        <p:spPr>
          <a:xfrm>
            <a:off x="7543800" y="515257"/>
            <a:ext cx="3200400" cy="62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</a:t>
            </a:r>
            <a:r>
              <a:rPr lang="zh-TW" sz="1800" b="1" dirty="0">
                <a:solidFill>
                  <a:srgbClr val="FFCCCC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非洲遊牧民</a:t>
            </a:r>
            <a:r>
              <a:rPr lang="zh-CN" altLang="en-US" sz="1800" b="1" dirty="0">
                <a:solidFill>
                  <a:srgbClr val="FFCCCC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族</a:t>
            </a:r>
            <a:r>
              <a:rPr lang="zh-CN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禱告</a:t>
            </a:r>
            <a:endParaRPr lang="en-MY" sz="1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1BD41-9535-47D1-9A14-828D5EF45034}"/>
              </a:ext>
            </a:extLst>
          </p:cNvPr>
          <p:cNvSpPr txBox="1"/>
          <p:nvPr/>
        </p:nvSpPr>
        <p:spPr>
          <a:xfrm>
            <a:off x="457200" y="319980"/>
            <a:ext cx="11419114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36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福音未得的硬群體</a:t>
            </a:r>
            <a:endParaRPr lang="en-MY" altLang="zh-TW" sz="3600" b="1" dirty="0">
              <a:solidFill>
                <a:srgbClr val="FFCCCC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認為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伊斯蘭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教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是遊牧族群的宗教</a:t>
            </a:r>
            <a:r>
              <a:rPr lang="zh-CN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  <a:endParaRPr lang="en-MY" altLang="zh-TW" sz="28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富拉尼人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使伊斯蘭教在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西非草原地區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得到傳播，</a:t>
            </a:r>
            <a:br>
              <a:rPr lang="en-MY" altLang="zh-TW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貝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都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因人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則使伊斯蘭教在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北非和中東</a:t>
            </a: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得到傳播。</a:t>
            </a:r>
            <a:endParaRPr lang="en-MY" sz="28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非洲民族視阿拉伯人為知識和進步文明的來源，</a:t>
            </a:r>
            <a:br>
              <a:rPr lang="en-MY" altLang="zh-TW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認為接受阿拉伯人的宗教是幫助社會進步的方式之一。</a:t>
            </a:r>
            <a:endParaRPr lang="en-MY" sz="28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伊斯蘭教並沒有中央機制或最高權力，</a:t>
            </a:r>
            <a:br>
              <a:rPr lang="en-MY" altLang="zh-TW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這個特點令遊牧族群保持自己的獨立精神。</a:t>
            </a:r>
            <a:endParaRPr lang="en-MY" sz="28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zh-CN" altLang="en-US" sz="28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因</a:t>
            </a:r>
            <a:r>
              <a:rPr lang="zh-TW" altLang="en-US" sz="28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長期與過定居生活的基督徒和猶太人</a:t>
            </a:r>
            <a:r>
              <a:rPr lang="zh-CN" altLang="en-US" sz="28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起</a:t>
            </a:r>
            <a:r>
              <a:rPr lang="zh-TW" altLang="en-US" sz="28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衝突，</a:t>
            </a:r>
            <a:br>
              <a:rPr lang="en-MY" altLang="zh-TW" sz="28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28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使他們</a:t>
            </a:r>
            <a:r>
              <a:rPr lang="zh-TW" altLang="en-US" sz="28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更加持守伊斯蘭信仰。</a:t>
            </a:r>
            <a:r>
              <a:rPr lang="zh-CN" altLang="en-US" sz="28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那些</a:t>
            </a:r>
            <a:r>
              <a:rPr lang="zh-TW" altLang="en-US" sz="28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趨於城市化的遊牧族群與信仰</a:t>
            </a:r>
            <a:br>
              <a:rPr lang="en-MY" altLang="zh-TW" sz="28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28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比他們</a:t>
            </a:r>
            <a:r>
              <a:rPr lang="zh-TW" altLang="en-US" sz="28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更</a:t>
            </a:r>
            <a:r>
              <a:rPr lang="zh-CN" altLang="en-US" sz="28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為</a:t>
            </a:r>
            <a:r>
              <a:rPr lang="zh-TW" altLang="en-US" sz="28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保守虔誠的穆斯林頻繁接觸，</a:t>
            </a:r>
            <a:r>
              <a:rPr lang="zh-CN" altLang="en-US" sz="28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因此</a:t>
            </a:r>
            <a:r>
              <a:rPr lang="zh-TW" altLang="en-US" sz="2800" b="1" dirty="0">
                <a:solidFill>
                  <a:srgbClr val="FFCC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更加效忠於伊斯蘭教信仰。</a:t>
            </a:r>
            <a:endParaRPr lang="en-MY" altLang="zh-TW" sz="2800" b="1" dirty="0">
              <a:solidFill>
                <a:srgbClr val="FFCCCC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當中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缺乏為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傳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福音而願意放棄現有生活方式的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宣教士和基督徒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  <a:endParaRPr lang="en-MY" sz="2800" b="1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601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F4C4A9-E2A0-448E-88B8-E81E89DD7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saturation sat="1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9600" y="-2082799"/>
            <a:ext cx="13411200" cy="89407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795083-B61B-4305-A6DD-398151CFBF2C}"/>
              </a:ext>
            </a:extLst>
          </p:cNvPr>
          <p:cNvSpPr txBox="1"/>
          <p:nvPr/>
        </p:nvSpPr>
        <p:spPr>
          <a:xfrm>
            <a:off x="1981200" y="2895600"/>
            <a:ext cx="8229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讓我們</a:t>
            </a:r>
            <a:r>
              <a:rPr lang="zh-CN" altLang="en-US" sz="3600" b="1" dirty="0">
                <a:solidFill>
                  <a:schemeClr val="bg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</a:t>
            </a:r>
            <a:r>
              <a:rPr lang="zh-TW" altLang="en-US" sz="3600" b="1" dirty="0">
                <a:solidFill>
                  <a:schemeClr val="bg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</a:t>
            </a:r>
            <a:r>
              <a:rPr lang="zh-CN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非洲</a:t>
            </a:r>
            <a:r>
              <a:rPr lang="zh-TW" altLang="en-US" sz="3600" b="1" dirty="0">
                <a:solidFill>
                  <a:schemeClr val="bg1"/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遊牧民</a:t>
            </a:r>
            <a:r>
              <a:rPr lang="zh-CN" altLang="en-US" sz="3600" b="1" dirty="0">
                <a:solidFill>
                  <a:schemeClr val="bg1"/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族</a:t>
            </a:r>
            <a:r>
              <a:rPr lang="zh-TW" altLang="en-US" sz="3600" b="1" dirty="0">
                <a:solidFill>
                  <a:schemeClr val="bg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禱告</a:t>
            </a:r>
            <a:br>
              <a:rPr lang="en-MY" altLang="zh-TW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8702DE-2FA9-492F-8D26-A670A5B2B0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2721" y="313862"/>
            <a:ext cx="924478" cy="92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70E6C0-ACA4-4CBB-9BD8-77F0195D6930}"/>
              </a:ext>
            </a:extLst>
          </p:cNvPr>
          <p:cNvGrpSpPr/>
          <p:nvPr/>
        </p:nvGrpSpPr>
        <p:grpSpPr>
          <a:xfrm>
            <a:off x="2362200" y="1524000"/>
            <a:ext cx="7772400" cy="4191000"/>
            <a:chOff x="2362200" y="1524000"/>
            <a:chExt cx="7772400" cy="4191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831D1C9-75A6-4F72-9987-64F32ED31AD5}"/>
                </a:ext>
              </a:extLst>
            </p:cNvPr>
            <p:cNvSpPr/>
            <p:nvPr/>
          </p:nvSpPr>
          <p:spPr>
            <a:xfrm>
              <a:off x="2362200" y="1524000"/>
              <a:ext cx="7772400" cy="4191000"/>
            </a:xfrm>
            <a:prstGeom prst="rect">
              <a:avLst/>
            </a:prstGeom>
            <a:solidFill>
              <a:srgbClr val="421F65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795083-B61B-4305-A6DD-398151CFBF2C}"/>
                </a:ext>
              </a:extLst>
            </p:cNvPr>
            <p:cNvSpPr txBox="1"/>
            <p:nvPr/>
          </p:nvSpPr>
          <p:spPr>
            <a:xfrm>
              <a:off x="2438400" y="2845153"/>
              <a:ext cx="7315200" cy="15486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zh-TW" altLang="en-US" sz="3600" b="1" dirty="0">
                  <a:solidFill>
                    <a:srgbClr val="FFCC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文鼎誰的字體" panose="02010609010101010101" pitchFamily="49" charset="-120"/>
                </a:rPr>
                <a:t>「 如果你能把教會放在駱駝背上，</a:t>
              </a:r>
              <a:br>
                <a:rPr lang="en-MY" altLang="zh-TW" sz="3600" b="1" dirty="0">
                  <a:solidFill>
                    <a:srgbClr val="FFCC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文鼎誰的字體" panose="02010609010101010101" pitchFamily="49" charset="-120"/>
                </a:rPr>
              </a:br>
              <a:r>
                <a:rPr lang="en-MY" altLang="zh-TW" sz="3600" b="1" dirty="0">
                  <a:solidFill>
                    <a:srgbClr val="FFCC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文鼎誰的字體" panose="02010609010101010101" pitchFamily="49" charset="-120"/>
                </a:rPr>
                <a:t>    </a:t>
              </a:r>
              <a:r>
                <a:rPr lang="zh-TW" altLang="en-US" sz="3600" b="1" dirty="0">
                  <a:solidFill>
                    <a:srgbClr val="FFCC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文鼎誰的字體" panose="02010609010101010101" pitchFamily="49" charset="-120"/>
                </a:rPr>
                <a:t>我們就歸信基督</a:t>
              </a:r>
              <a:r>
                <a:rPr lang="zh-CN" altLang="en-US" sz="3600" b="1" dirty="0">
                  <a:solidFill>
                    <a:srgbClr val="FFCC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文鼎誰的字體" panose="02010609010101010101" pitchFamily="49" charset="-120"/>
                </a:rPr>
                <a:t>。</a:t>
              </a:r>
              <a:r>
                <a:rPr lang="zh-TW" altLang="en-US" sz="3600" b="1" dirty="0">
                  <a:solidFill>
                    <a:srgbClr val="FFCC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文鼎誰的字體" panose="02010609010101010101" pitchFamily="49" charset="-120"/>
                </a:rPr>
                <a:t> 」</a:t>
              </a:r>
              <a:endParaRPr lang="en-MY" sz="3600" b="1" dirty="0">
                <a:solidFill>
                  <a:srgbClr val="FFCC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文鼎誰的字體" panose="02010609010101010101" pitchFamily="49" charset="-120"/>
              </a:endParaRPr>
            </a:p>
          </p:txBody>
        </p:sp>
      </p:grpSp>
      <p:sp>
        <p:nvSpPr>
          <p:cNvPr id="9" name="Title 4">
            <a:extLst>
              <a:ext uri="{FF2B5EF4-FFF2-40B4-BE49-F238E27FC236}">
                <a16:creationId xmlns:a16="http://schemas.microsoft.com/office/drawing/2014/main" id="{77B2863D-38F1-4327-AC33-256496E57585}"/>
              </a:ext>
            </a:extLst>
          </p:cNvPr>
          <p:cNvSpPr txBox="1">
            <a:spLocks/>
          </p:cNvSpPr>
          <p:nvPr/>
        </p:nvSpPr>
        <p:spPr>
          <a:xfrm>
            <a:off x="7543800" y="515257"/>
            <a:ext cx="3200400" cy="62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</a:t>
            </a:r>
            <a:r>
              <a:rPr lang="zh-CN" altLang="en-US" sz="1800" b="1" dirty="0">
                <a:solidFill>
                  <a:srgbClr val="DC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非洲</a:t>
            </a:r>
            <a:r>
              <a:rPr lang="zh-TW" altLang="en-US" sz="1800" b="1" dirty="0">
                <a:solidFill>
                  <a:srgbClr val="DC0000"/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遊牧</a:t>
            </a:r>
            <a:r>
              <a:rPr lang="zh-CN" altLang="en-US" sz="1800" b="1" dirty="0">
                <a:solidFill>
                  <a:srgbClr val="DC0000"/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民族</a:t>
            </a:r>
            <a:r>
              <a:rPr lang="zh-CN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禱告</a:t>
            </a:r>
            <a:endParaRPr lang="en-MY" sz="1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27BB0-D192-421F-A30A-54C8F9175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77B2863D-38F1-4327-AC33-256496E57585}"/>
              </a:ext>
            </a:extLst>
          </p:cNvPr>
          <p:cNvSpPr txBox="1">
            <a:spLocks/>
          </p:cNvSpPr>
          <p:nvPr/>
        </p:nvSpPr>
        <p:spPr>
          <a:xfrm>
            <a:off x="7543800" y="515257"/>
            <a:ext cx="3200400" cy="62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</a:t>
            </a:r>
            <a:r>
              <a:rPr lang="zh-CN" altLang="en-US" sz="1800" b="1" dirty="0">
                <a:solidFill>
                  <a:srgbClr val="DC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非洲</a:t>
            </a:r>
            <a:r>
              <a:rPr lang="zh-TW" altLang="en-US" sz="1800" b="1" dirty="0">
                <a:solidFill>
                  <a:srgbClr val="DC0000"/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遊牧</a:t>
            </a:r>
            <a:r>
              <a:rPr lang="zh-CN" altLang="en-US" sz="1800" b="1" dirty="0">
                <a:solidFill>
                  <a:srgbClr val="DC0000"/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民族</a:t>
            </a:r>
            <a:r>
              <a:rPr lang="zh-CN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禱告</a:t>
            </a:r>
            <a:endParaRPr lang="en-MY" sz="1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27BB0-D192-421F-A30A-54C8F9175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42C85A7-6A19-43E0-8A26-5CE6D4BB9F94}"/>
              </a:ext>
            </a:extLst>
          </p:cNvPr>
          <p:cNvGrpSpPr/>
          <p:nvPr/>
        </p:nvGrpSpPr>
        <p:grpSpPr>
          <a:xfrm>
            <a:off x="2171701" y="1255970"/>
            <a:ext cx="8019676" cy="5373430"/>
            <a:chOff x="2173550" y="1896507"/>
            <a:chExt cx="7941815" cy="479124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831D1C9-75A6-4F72-9987-64F32ED31AD5}"/>
                </a:ext>
              </a:extLst>
            </p:cNvPr>
            <p:cNvSpPr/>
            <p:nvPr/>
          </p:nvSpPr>
          <p:spPr>
            <a:xfrm>
              <a:off x="2173550" y="1896507"/>
              <a:ext cx="7772400" cy="4191000"/>
            </a:xfrm>
            <a:prstGeom prst="rect">
              <a:avLst/>
            </a:prstGeom>
            <a:solidFill>
              <a:srgbClr val="421F65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4DB4D3-B635-4CB9-A224-3CDCAEA06E19}"/>
                </a:ext>
              </a:extLst>
            </p:cNvPr>
            <p:cNvSpPr txBox="1"/>
            <p:nvPr/>
          </p:nvSpPr>
          <p:spPr>
            <a:xfrm>
              <a:off x="2286739" y="2104763"/>
              <a:ext cx="7828626" cy="45829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主耶穌，</a:t>
              </a:r>
              <a:r>
                <a:rPr lang="zh-CN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祢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說過，</a:t>
              </a:r>
              <a:br>
                <a:rPr lang="en-MY" altLang="zh-TW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</a:b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你們拜父也不在這山上，也不在耶路撒冷。</a:t>
              </a:r>
              <a:br>
                <a:rPr lang="en-MY" altLang="zh-TW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</a:b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那真正拜父的，要用心靈和誠實拜祂，</a:t>
              </a:r>
              <a:br>
                <a:rPr lang="en-MY" altLang="zh-TW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</a:b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因為父要這樣的人拜祂。</a:t>
              </a:r>
              <a:endParaRPr lang="en-MY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spcBef>
                  <a:spcPts val="1200"/>
                </a:spcBef>
              </a:pPr>
              <a:r>
                <a:rPr lang="zh-TW" altLang="en-US" sz="28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天父，祢過去以牛群羊群來祝福亞伯拉罕，</a:t>
              </a:r>
              <a:br>
                <a:rPr lang="en-MY" altLang="zh-TW" sz="28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</a:br>
              <a:r>
                <a:rPr lang="zh-TW" altLang="en-US" sz="28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更向他顯現，與他建立永約，</a:t>
              </a:r>
              <a:br>
                <a:rPr lang="en-MY" altLang="zh-TW" sz="28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</a:br>
              <a:r>
                <a:rPr lang="zh-TW" altLang="en-US" sz="28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你又差天使向牧羊人報大好的信息。</a:t>
              </a:r>
              <a:endParaRPr lang="en-US" altLang="zh-TW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spcBef>
                  <a:spcPts val="1200"/>
                </a:spcBef>
              </a:pP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今天，數以千萬計的遊牧民，</a:t>
              </a:r>
              <a:br>
                <a:rPr lang="en-MY" altLang="zh-TW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</a:b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帶著他們所有的，拜</a:t>
              </a:r>
              <a:r>
                <a:rPr lang="zh-CN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著</a:t>
              </a:r>
              <a:r>
                <a:rPr lang="zh-TW" altLang="en-US" sz="28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他們不知道的。</a:t>
              </a:r>
              <a:endParaRPr lang="en-MY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endParaRPr lang="en-MY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 </a:t>
              </a:r>
              <a:endParaRPr lang="en-MY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79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31D1C9-75A6-4F72-9987-64F32ED31A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1F6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9A77B7-A148-4B92-A6D8-787DEC266EFF}"/>
              </a:ext>
            </a:extLst>
          </p:cNvPr>
          <p:cNvSpPr txBox="1"/>
          <p:nvPr/>
        </p:nvSpPr>
        <p:spPr>
          <a:xfrm>
            <a:off x="1226206" y="1012954"/>
            <a:ext cx="838703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求祢差派充滿愛的福音到他們當中，</a:t>
            </a:r>
            <a:endParaRPr lang="en-MY" altLang="zh-TW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用各樣的智慧、愛心接觸他們，活出真理，</a:t>
            </a:r>
            <a:endParaRPr lang="en-MY" altLang="zh-TW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求聖靈挪去沙漠牧民對基督教的故有定見，</a:t>
            </a:r>
            <a:endParaRPr lang="en-MY" altLang="zh-TW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快快聽見主的話語，知道主是好牧人，</a:t>
            </a:r>
            <a:endParaRPr lang="en-MY" altLang="zh-TW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安心地信賴、跟隨耶穌，躺臥在可安歇的水邊</a:t>
            </a:r>
            <a:r>
              <a:rPr lang="zh-TW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MY" altLang="zh-TW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MY" altLang="zh-TW" sz="2800" dirty="0">
              <a:solidFill>
                <a:srgbClr val="FFCCC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求神打開牧民部落酋長的心接受福音，</a:t>
            </a:r>
            <a:endParaRPr lang="en-MY" altLang="zh-TW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帶領全族人接受從神來的祝福。</a:t>
            </a:r>
            <a:endParaRPr lang="en-MY" altLang="zh-TW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願天父祝福在沙漠的牧羊人，</a:t>
            </a:r>
            <a:endParaRPr lang="en-MY" altLang="zh-TW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讓他們的牲畜免於疾病，有足夠水</a:t>
            </a:r>
            <a:r>
              <a:rPr lang="zh-CN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源糧</a:t>
            </a:r>
            <a:r>
              <a:rPr lang="zh-TW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草；</a:t>
            </a:r>
            <a:endParaRPr lang="en-MY" altLang="zh-TW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與農民和平相處。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奉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主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耶穌基督的名</a:t>
            </a:r>
            <a:r>
              <a:rPr lang="zh-CN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求</a:t>
            </a:r>
            <a:r>
              <a:rPr lang="zh-TW" altLang="en-US" sz="2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，阿們！ </a:t>
            </a:r>
            <a:endParaRPr lang="en-MY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C1EE60-9A95-4857-98FC-E05F53BEE3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81105"/>
            <a:ext cx="924478" cy="923481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B2B7FB46-1DB0-42DC-A2D7-DBD9869EBE1E}"/>
              </a:ext>
            </a:extLst>
          </p:cNvPr>
          <p:cNvSpPr txBox="1">
            <a:spLocks/>
          </p:cNvSpPr>
          <p:nvPr/>
        </p:nvSpPr>
        <p:spPr>
          <a:xfrm>
            <a:off x="7543800" y="515257"/>
            <a:ext cx="3200400" cy="62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</a:t>
            </a:r>
            <a:r>
              <a:rPr lang="zh-TW" sz="1800" b="1" dirty="0">
                <a:solidFill>
                  <a:srgbClr val="FFCCCC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非洲遊牧民</a:t>
            </a:r>
            <a:r>
              <a:rPr lang="zh-CN" altLang="en-US" sz="1800" b="1" dirty="0">
                <a:solidFill>
                  <a:srgbClr val="FFCCCC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族</a:t>
            </a:r>
            <a:r>
              <a:rPr lang="zh-CN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禱告</a:t>
            </a:r>
            <a:endParaRPr lang="en-MY" sz="1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09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6284</TotalTime>
  <Words>4182</Words>
  <Application>Microsoft Office PowerPoint</Application>
  <PresentationFormat>Widescreen</PresentationFormat>
  <Paragraphs>169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Lato</vt:lpstr>
      <vt:lpstr>Microsoft JhengHei</vt:lpstr>
      <vt:lpstr>Microsoft JhengHei UI</vt:lpstr>
      <vt:lpstr>Microsoft YaHei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Esther</dc:creator>
  <cp:lastModifiedBy>Yeng Shiow Lim</cp:lastModifiedBy>
  <cp:revision>1072</cp:revision>
  <dcterms:created xsi:type="dcterms:W3CDTF">2020-11-06T17:04:32Z</dcterms:created>
  <dcterms:modified xsi:type="dcterms:W3CDTF">2021-06-30T09:54:28Z</dcterms:modified>
</cp:coreProperties>
</file>