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8"/>
  </p:notesMasterIdLst>
  <p:sldIdLst>
    <p:sldId id="257" r:id="rId2"/>
    <p:sldId id="256" r:id="rId3"/>
    <p:sldId id="258" r:id="rId4"/>
    <p:sldId id="261" r:id="rId5"/>
    <p:sldId id="262"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D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9" autoAdjust="0"/>
    <p:restoredTop sz="94660"/>
  </p:normalViewPr>
  <p:slideViewPr>
    <p:cSldViewPr>
      <p:cViewPr varScale="1">
        <p:scale>
          <a:sx n="81" d="100"/>
          <a:sy n="81" d="100"/>
        </p:scale>
        <p:origin x="137" y="5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人口</a:t>
            </a:r>
            <a:r>
              <a:rPr lang="en-US" altLang="zh-TW" dirty="0"/>
              <a:t>2.2</a:t>
            </a:r>
            <a:r>
              <a:rPr lang="zh-TW" altLang="en-US" dirty="0"/>
              <a:t>億，</a:t>
            </a:r>
            <a:r>
              <a:rPr lang="en-US" altLang="zh-TW" dirty="0"/>
              <a:t>30</a:t>
            </a:r>
            <a:r>
              <a:rPr lang="zh-TW" altLang="en-US" dirty="0"/>
              <a:t>歲以下 </a:t>
            </a:r>
            <a:r>
              <a:rPr lang="en-US" altLang="zh-TW" dirty="0"/>
              <a:t>50%</a:t>
            </a:r>
            <a:r>
              <a:rPr lang="zh-TW" altLang="en-US" dirty="0"/>
              <a:t>，世界人口第五、穆斯林人口第二大國家。</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因為處於南亞與中西亞的交匯處，族裔複雜。主要族群在東</a:t>
            </a:r>
            <a:r>
              <a:rPr lang="en-US" altLang="zh-TW" dirty="0"/>
              <a:t>(</a:t>
            </a:r>
            <a:r>
              <a:rPr lang="zh-TW" altLang="en-US" dirty="0"/>
              <a:t>旁遮普族</a:t>
            </a:r>
            <a:r>
              <a:rPr lang="en-US" altLang="zh-TW" dirty="0"/>
              <a:t>63%)， </a:t>
            </a:r>
            <a:r>
              <a:rPr lang="en-US" altLang="zh-TW" dirty="0" err="1"/>
              <a:t>等每有影晌力</a:t>
            </a:r>
            <a:r>
              <a:rPr lang="zh-TW" altLang="en-US" dirty="0"/>
              <a:t>，普什圖族</a:t>
            </a:r>
            <a:r>
              <a:rPr lang="en-US" altLang="zh-TW" dirty="0"/>
              <a:t>16%</a:t>
            </a:r>
            <a:r>
              <a:rPr lang="zh-TW" altLang="en-US" dirty="0"/>
              <a:t>，信德族</a:t>
            </a:r>
            <a:r>
              <a:rPr lang="en-US" altLang="zh-TW" dirty="0"/>
              <a:t>13%</a:t>
            </a:r>
            <a:r>
              <a:rPr lang="zh-TW" altLang="en-US" dirty="0"/>
              <a:t>，俾路支族</a:t>
            </a:r>
            <a:r>
              <a:rPr lang="en-US" altLang="zh-TW" dirty="0"/>
              <a:t>4%</a:t>
            </a:r>
            <a:r>
              <a:rPr lang="zh-TW" altLang="en-US" dirty="0"/>
              <a:t>。</a:t>
            </a:r>
            <a:r>
              <a:rPr lang="zh-CN" altLang="en-US" sz="1200" kern="1200" dirty="0">
                <a:solidFill>
                  <a:schemeClr val="tx1"/>
                </a:solidFill>
                <a:latin typeface="+mn-lt"/>
                <a:ea typeface="+mn-ea"/>
                <a:cs typeface="+mn-cs"/>
              </a:rPr>
              <a:t>作為第一大民族的旁遮普族，僅占人口的</a:t>
            </a:r>
            <a:r>
              <a:rPr lang="en-US" sz="1200" kern="1200" dirty="0">
                <a:solidFill>
                  <a:schemeClr val="tx1"/>
                </a:solidFill>
                <a:latin typeface="+mn-lt"/>
                <a:ea typeface="+mn-ea"/>
                <a:cs typeface="+mn-cs"/>
              </a:rPr>
              <a:t>63%</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並沒有達到絶對多數，而且聚居區也侷限於東部和東北部，即便是加上第二大民族信德族（人口占比</a:t>
            </a:r>
            <a:r>
              <a:rPr lang="en-US" sz="1200" kern="1200" dirty="0">
                <a:solidFill>
                  <a:schemeClr val="tx1"/>
                </a:solidFill>
                <a:latin typeface="+mn-lt"/>
                <a:ea typeface="+mn-ea"/>
                <a:cs typeface="+mn-cs"/>
              </a:rPr>
              <a:t>18%</a:t>
            </a:r>
            <a:r>
              <a:rPr lang="zh-CN" altLang="en-US" sz="1200" kern="1200" dirty="0">
                <a:solidFill>
                  <a:schemeClr val="tx1"/>
                </a:solidFill>
                <a:latin typeface="+mn-lt"/>
                <a:ea typeface="+mn-ea"/>
                <a:cs typeface="+mn-cs"/>
              </a:rPr>
              <a:t>），聚居區也最多就擴展到東南部的信德省</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二者加起來，大致就是印度河流域這個狹小範圍。廣袤的西部，以及北部山區，在民族、文化、語言方面深受中亞影響，與印度河核心區的差異比較明顯。</a:t>
            </a:r>
            <a:endParaRPr lang="en-US" altLang="zh-CN" sz="1200" kern="1200" dirty="0">
              <a:solidFill>
                <a:schemeClr val="tx1"/>
              </a:solidFill>
              <a:latin typeface="+mn-lt"/>
              <a:ea typeface="+mn-ea"/>
              <a:cs typeface="+mn-cs"/>
            </a:endParaRPr>
          </a:p>
          <a:p>
            <a:r>
              <a:rPr lang="zh-TW" altLang="en-US" dirty="0"/>
              <a:t>因克什米爾控制權以及懷疑印度孟買發生的恐襲是巴基斯坦境內的組織所為，巴印關係驟然緊張。</a:t>
            </a:r>
          </a:p>
          <a:p>
            <a:r>
              <a:rPr lang="zh-TW" altLang="en-US" dirty="0"/>
              <a:t>中國一帶一路在巴基斯坦推動大型基建</a:t>
            </a:r>
            <a:endParaRPr lang="en-US" altLang="zh-TW" dirty="0"/>
          </a:p>
          <a:p>
            <a:r>
              <a:rPr lang="en-US" altLang="zh-TW" dirty="0"/>
              <a:t>US$1=90</a:t>
            </a:r>
            <a:r>
              <a:rPr lang="zh-TW" altLang="en-US" dirty="0"/>
              <a:t>盧比</a:t>
            </a:r>
            <a:r>
              <a:rPr lang="en-US" altLang="zh-TW" dirty="0"/>
              <a:t>.</a:t>
            </a:r>
            <a:endParaRPr lang="zh-TW" altLang="en-US" dirty="0"/>
          </a:p>
          <a:p>
            <a:r>
              <a:rPr lang="zh-TW" altLang="en-US" dirty="0"/>
              <a:t>與阿富汗在地理、歷史、文化、宗教、種族等方面關係密切。</a:t>
            </a:r>
          </a:p>
          <a:p>
            <a:r>
              <a:rPr lang="zh-TW" altLang="en-US" dirty="0"/>
              <a:t>美國指責巴基斯坦一方面參加國際反恐戰爭，另一方面卻暗中包庇多個恐怖組織。</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弱勢宗教團體遭遇歧視迫害尤其是基督徒謀殺劫持強暴死刑等處處都是</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sz="1200" kern="1200" dirty="0">
                <a:solidFill>
                  <a:schemeClr val="tx1"/>
                </a:solidFill>
                <a:latin typeface="+mn-lt"/>
                <a:ea typeface="+mn-ea"/>
                <a:cs typeface="+mn-cs"/>
              </a:rPr>
              <a:t>婦女沒有自由受教育的機會，經常家暴</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弱勢宗教團體遭遇歧視迫害尤其是基督徒謀殺劫持強暴死刑等處處都是</a:t>
            </a:r>
            <a:endParaRPr 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但感謝神使教會仍然繼續增長求神興起謙卑委身服侍的屬靈領袖</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325328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sz="1200" kern="1200" dirty="0">
                <a:solidFill>
                  <a:schemeClr val="tx1"/>
                </a:solidFill>
                <a:latin typeface="+mn-lt"/>
                <a:ea typeface="+mn-ea"/>
                <a:cs typeface="+mn-cs"/>
              </a:rPr>
              <a:t>婦女沒有自由受教育的機會，經常家暴</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弱勢宗教團體遭遇歧視迫害尤其是基督徒謀殺劫持強暴死刑等處處都是</a:t>
            </a:r>
            <a:endParaRPr 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但感謝神使教會仍然繼續增長求神興起謙卑委身服侍的屬靈領袖</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4</a:t>
            </a:fld>
            <a:endParaRPr lang="en-US"/>
          </a:p>
        </p:txBody>
      </p:sp>
    </p:spTree>
    <p:extLst>
      <p:ext uri="{BB962C8B-B14F-4D97-AF65-F5344CB8AC3E}">
        <p14:creationId xmlns:p14="http://schemas.microsoft.com/office/powerpoint/2010/main" val="123046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zh-CN" altLang="en-US" sz="1200" kern="1200" dirty="0">
                <a:solidFill>
                  <a:schemeClr val="tx1"/>
                </a:solidFill>
                <a:latin typeface="+mn-lt"/>
                <a:ea typeface="+mn-ea"/>
                <a:cs typeface="+mn-cs"/>
              </a:rPr>
              <a:t>婦女沒有自由受教育的機會，經常家暴</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弱勢宗教團體遭遇歧視迫害尤其是基督徒謀殺劫持強暴死刑等處處都是</a:t>
            </a:r>
            <a:endParaRPr 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但感謝神使教會仍然繼續增長求神興起謙卑委身服侍的屬靈領袖</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185229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960B-D35D-4BCB-A3CE-C872224B9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A1686A4B-7A4C-4767-A1FB-B12DD62A1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551D245A-8989-46B0-8FD7-864A1BEC3396}"/>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5" name="Footer Placeholder 4">
            <a:extLst>
              <a:ext uri="{FF2B5EF4-FFF2-40B4-BE49-F238E27FC236}">
                <a16:creationId xmlns:a16="http://schemas.microsoft.com/office/drawing/2014/main" id="{447C3C59-1C7D-4DEB-B506-18DC572DD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6F30C-0A54-4D6E-B703-CF0FA239A0DD}"/>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420664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A8E1-B4B9-4544-A0A4-52AD22903FB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B2A8AE4-286B-4EE6-A4B3-1A99BF38FF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D879597-C9A2-4452-BBC7-AD96843EB044}"/>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5" name="Footer Placeholder 4">
            <a:extLst>
              <a:ext uri="{FF2B5EF4-FFF2-40B4-BE49-F238E27FC236}">
                <a16:creationId xmlns:a16="http://schemas.microsoft.com/office/drawing/2014/main" id="{5073DC8D-136D-4CE0-859E-BBECEA6AF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5A2A8-37AF-4D58-8DCE-0C830FDAF7E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401636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969A3-9190-45D4-A625-88CF68C35E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DC1C284-C19A-4A9F-BF5E-DF88B9BB9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D2C0014-01E8-467C-A0ED-334C65D56822}"/>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5" name="Footer Placeholder 4">
            <a:extLst>
              <a:ext uri="{FF2B5EF4-FFF2-40B4-BE49-F238E27FC236}">
                <a16:creationId xmlns:a16="http://schemas.microsoft.com/office/drawing/2014/main" id="{3D214687-32E3-4F74-B6B7-697184E9E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E6DD4-DCB2-46C0-B0B3-A7379F013B34}"/>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68327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D5F8-BFA3-46B5-ABEA-E0C89B1431B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BC61A2C-F973-451C-A8ED-E359944FC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E957CFA-DFC1-4AD8-8B63-FD194601F2F4}"/>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5" name="Footer Placeholder 4">
            <a:extLst>
              <a:ext uri="{FF2B5EF4-FFF2-40B4-BE49-F238E27FC236}">
                <a16:creationId xmlns:a16="http://schemas.microsoft.com/office/drawing/2014/main" id="{48481A81-1498-42C5-AB1D-9E5F3A886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5033A-4ED1-4ACA-BBCB-F257AE9D704E}"/>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50020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0656-708B-4153-8DAA-E3767CE734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5965D0DC-00E0-4892-B0D1-F2369304D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C3625-6892-42F9-A9D6-BAB0D4DE13E2}"/>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5" name="Footer Placeholder 4">
            <a:extLst>
              <a:ext uri="{FF2B5EF4-FFF2-40B4-BE49-F238E27FC236}">
                <a16:creationId xmlns:a16="http://schemas.microsoft.com/office/drawing/2014/main" id="{B02A4083-2A12-472D-A3F5-0D8DB0814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B0EBC-9103-401F-BC41-36C68A37CFC3}"/>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8897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A60C-C1A3-48B2-857B-738E9FFC53B4}"/>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8785DF-00A1-4A94-AC3A-B9BAAEFEB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DD5155F-D0F2-4FB6-949E-8AE535EC28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3F08073F-7B8B-4E52-8A6D-C9D3BEF8AA80}"/>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6" name="Footer Placeholder 5">
            <a:extLst>
              <a:ext uri="{FF2B5EF4-FFF2-40B4-BE49-F238E27FC236}">
                <a16:creationId xmlns:a16="http://schemas.microsoft.com/office/drawing/2014/main" id="{53F67A45-BDE9-4313-AFB0-E66F5CDB4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D2468-AB77-4091-A125-169AD83B29EB}"/>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11968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CFC7-8347-4C28-B03B-508ED2732D3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0FF6149-56BC-4600-B2E6-5F18D3B31F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64E7A9-2141-4A0B-A241-348295C4F3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98F22241-850F-4F65-943C-A0D9033AD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CB10F-528E-4CF3-AAE3-AB135BF223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6B3C857A-E9F7-4FF2-9A5F-40C6A23C057C}"/>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8" name="Footer Placeholder 7">
            <a:extLst>
              <a:ext uri="{FF2B5EF4-FFF2-40B4-BE49-F238E27FC236}">
                <a16:creationId xmlns:a16="http://schemas.microsoft.com/office/drawing/2014/main" id="{B5D1A661-3314-4B24-9DF3-48260E7EC2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8A0295-5748-45FE-8E75-5F38AB8D006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49771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9686-559B-4C3C-9289-E090757A6E57}"/>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5242869B-A9CA-4E06-9921-51EE1E4A2AB5}"/>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4" name="Footer Placeholder 3">
            <a:extLst>
              <a:ext uri="{FF2B5EF4-FFF2-40B4-BE49-F238E27FC236}">
                <a16:creationId xmlns:a16="http://schemas.microsoft.com/office/drawing/2014/main" id="{51517508-DF1A-40DE-9054-DAC409164F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FCE16-B410-4D8A-8390-B2FE34B0329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34883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3B9B3-E0BA-440D-BB07-8EC8B323F753}"/>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3" name="Footer Placeholder 2">
            <a:extLst>
              <a:ext uri="{FF2B5EF4-FFF2-40B4-BE49-F238E27FC236}">
                <a16:creationId xmlns:a16="http://schemas.microsoft.com/office/drawing/2014/main" id="{0CCACCE3-9985-4D3F-AF05-8477F8FBF9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3BDA3E-DD5D-459E-B5B3-5ECA6FE6269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80957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0B6F-5CC0-4B84-B8CE-423297E58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EEB957F1-1096-4653-8717-7AB88FD15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D4BD4569-C823-498D-8992-C36DACE25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7B047-5394-4381-884E-2F2293905E02}"/>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6" name="Footer Placeholder 5">
            <a:extLst>
              <a:ext uri="{FF2B5EF4-FFF2-40B4-BE49-F238E27FC236}">
                <a16:creationId xmlns:a16="http://schemas.microsoft.com/office/drawing/2014/main" id="{7C39C080-22E9-455C-A156-EB8305653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833D7-50E9-4E90-B2F4-6FC69AF2A12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46298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46C-48D7-47E0-8A8B-2798324F6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64F39BC5-F37F-4DD9-97F6-C4AB07FD1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546CA18-6CBA-4FCC-871C-90FFB2ABA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D40F1-7DF7-41BC-9DF7-1BAA88421679}"/>
              </a:ext>
            </a:extLst>
          </p:cNvPr>
          <p:cNvSpPr>
            <a:spLocks noGrp="1"/>
          </p:cNvSpPr>
          <p:nvPr>
            <p:ph type="dt" sz="half" idx="10"/>
          </p:nvPr>
        </p:nvSpPr>
        <p:spPr/>
        <p:txBody>
          <a:bodyPr/>
          <a:lstStyle/>
          <a:p>
            <a:fld id="{907E05AB-13C4-4FEF-8460-F7BC1550F1E5}" type="datetimeFigureOut">
              <a:rPr lang="en-US" smtClean="0"/>
              <a:pPr/>
              <a:t>2/2/2021</a:t>
            </a:fld>
            <a:endParaRPr lang="en-US"/>
          </a:p>
        </p:txBody>
      </p:sp>
      <p:sp>
        <p:nvSpPr>
          <p:cNvPr id="6" name="Footer Placeholder 5">
            <a:extLst>
              <a:ext uri="{FF2B5EF4-FFF2-40B4-BE49-F238E27FC236}">
                <a16:creationId xmlns:a16="http://schemas.microsoft.com/office/drawing/2014/main" id="{117F21C6-5E20-46D3-AFC1-487E0A354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683D4-910E-4AFD-9A3C-D5C0AB31697B}"/>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32437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6D1D1-FFB5-4848-BBB7-E798B5CA0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4FCCA82-3E29-4E70-939A-5AE7768E0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BBE9CD8-8239-46FE-82EA-54ADE9A7B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2/2/2021</a:t>
            </a:fld>
            <a:endParaRPr lang="en-US"/>
          </a:p>
        </p:txBody>
      </p:sp>
      <p:sp>
        <p:nvSpPr>
          <p:cNvPr id="5" name="Footer Placeholder 4">
            <a:extLst>
              <a:ext uri="{FF2B5EF4-FFF2-40B4-BE49-F238E27FC236}">
                <a16:creationId xmlns:a16="http://schemas.microsoft.com/office/drawing/2014/main" id="{E41C6BFD-77A9-4F5A-9048-BA92407A5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23A095-C76A-43F6-A078-AEA695AF7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63618726"/>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68F112-A869-4F78-843C-C35109D17D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 y="-3048000"/>
            <a:ext cx="12268200" cy="18371956"/>
          </a:xfrm>
          <a:prstGeom prst="rect">
            <a:avLst/>
          </a:prstGeom>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40043" y="526096"/>
            <a:ext cx="831271" cy="1331460"/>
          </a:xfrm>
          <a:prstGeom prst="rect">
            <a:avLst/>
          </a:prstGeom>
        </p:spPr>
      </p:pic>
      <p:pic>
        <p:nvPicPr>
          <p:cNvPr id="6" name="Picture 5">
            <a:extLst>
              <a:ext uri="{FF2B5EF4-FFF2-40B4-BE49-F238E27FC236}">
                <a16:creationId xmlns:a16="http://schemas.microsoft.com/office/drawing/2014/main" id="{C81F3E5A-2CF6-4D7A-B37B-51B52A9B7B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00600" y="762000"/>
            <a:ext cx="2385109" cy="274274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B7BDDA7-1773-4EAC-BBBE-5F31758E1CD0}"/>
              </a:ext>
            </a:extLst>
          </p:cNvPr>
          <p:cNvSpPr txBox="1"/>
          <p:nvPr/>
        </p:nvSpPr>
        <p:spPr>
          <a:xfrm>
            <a:off x="2895600" y="4191000"/>
            <a:ext cx="6096000" cy="1200329"/>
          </a:xfrm>
          <a:prstGeom prst="rect">
            <a:avLst/>
          </a:prstGeom>
          <a:noFill/>
        </p:spPr>
        <p:txBody>
          <a:bodyPr wrap="square">
            <a:spAutoFit/>
          </a:bodyPr>
          <a:lstStyle/>
          <a:p>
            <a:pPr algn="ctr"/>
            <a:r>
              <a:rPr lang="en-MY" altLang="zh-TW" sz="3200" b="1" dirty="0">
                <a:solidFill>
                  <a:schemeClr val="bg1"/>
                </a:solidFill>
                <a:latin typeface="Microsoft JhengHei" panose="020B0604030504040204" pitchFamily="34" charset="-120"/>
                <a:ea typeface="Microsoft JhengHei" panose="020B0604030504040204" pitchFamily="34" charset="-120"/>
              </a:rPr>
              <a:t>202</a:t>
            </a:r>
            <a:r>
              <a:rPr lang="en-US" altLang="zh-CN" sz="3200" b="1" dirty="0">
                <a:solidFill>
                  <a:schemeClr val="bg1"/>
                </a:solidFill>
                <a:latin typeface="Microsoft JhengHei" panose="020B0604030504040204" pitchFamily="34" charset="-120"/>
                <a:ea typeface="Microsoft JhengHei" panose="020B0604030504040204" pitchFamily="34" charset="-120"/>
              </a:rPr>
              <a:t>1</a:t>
            </a:r>
            <a:r>
              <a:rPr lang="zh-CN" altLang="en-US" sz="3200" b="1" dirty="0">
                <a:solidFill>
                  <a:schemeClr val="bg1"/>
                </a:solidFill>
                <a:latin typeface="Microsoft JhengHei" panose="020B0604030504040204" pitchFamily="34" charset="-120"/>
                <a:ea typeface="Microsoft JhengHei" panose="020B0604030504040204" pitchFamily="34" charset="-120"/>
              </a:rPr>
              <a:t>年</a:t>
            </a:r>
            <a:r>
              <a:rPr lang="en-US" altLang="zh-CN" sz="3200" b="1" dirty="0">
                <a:solidFill>
                  <a:schemeClr val="bg1"/>
                </a:solidFill>
                <a:latin typeface="Microsoft JhengHei" panose="020B0604030504040204" pitchFamily="34" charset="-120"/>
                <a:ea typeface="Microsoft JhengHei" panose="020B0604030504040204" pitchFamily="34" charset="-120"/>
              </a:rPr>
              <a:t>1</a:t>
            </a:r>
            <a:r>
              <a:rPr lang="zh-CN" altLang="en-US" sz="3200" b="1" dirty="0">
                <a:solidFill>
                  <a:schemeClr val="bg1"/>
                </a:solidFill>
                <a:latin typeface="Microsoft JhengHei" panose="020B0604030504040204" pitchFamily="34" charset="-120"/>
                <a:ea typeface="Microsoft JhengHei" panose="020B0604030504040204" pitchFamily="34" charset="-120"/>
              </a:rPr>
              <a:t>月</a:t>
            </a:r>
            <a:endParaRPr lang="en-MY" altLang="zh-CN" sz="3200" b="1" dirty="0">
              <a:solidFill>
                <a:schemeClr val="bg1"/>
              </a:solidFill>
              <a:latin typeface="Microsoft JhengHei" panose="020B0604030504040204" pitchFamily="34" charset="-120"/>
              <a:ea typeface="Microsoft JhengHei" panose="020B0604030504040204" pitchFamily="34" charset="-120"/>
            </a:endParaRPr>
          </a:p>
          <a:p>
            <a:pPr algn="ctr"/>
            <a:r>
              <a:rPr lang="zh-TW" altLang="en-US" sz="4000" b="1" dirty="0">
                <a:solidFill>
                  <a:schemeClr val="bg1"/>
                </a:solidFill>
                <a:latin typeface="Microsoft JhengHei" panose="020B0604030504040204" pitchFamily="34" charset="-120"/>
                <a:ea typeface="Microsoft JhengHei" panose="020B0604030504040204" pitchFamily="34" charset="-120"/>
              </a:rPr>
              <a:t>為巴基斯坦禱告</a:t>
            </a:r>
            <a:endParaRPr lang="en-MY"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42" presetClass="path" presetSubtype="0" accel="27000" decel="27000" fill="hold" nodeType="withEffect">
                                  <p:stCondLst>
                                    <p:cond delay="100"/>
                                  </p:stCondLst>
                                  <p:childTnLst>
                                    <p:animMotion origin="layout" path="M 5E-6 2.59259E-6 L 5E-6 -0.275 " pathEditMode="relative" rAng="0" ptsTypes="AA">
                                      <p:cBhvr>
                                        <p:cTn id="10" dur="2600" fill="hold"/>
                                        <p:tgtEl>
                                          <p:spTgt spid="15"/>
                                        </p:tgtEl>
                                        <p:attrNameLst>
                                          <p:attrName>ppt_x</p:attrName>
                                          <p:attrName>ppt_y</p:attrName>
                                        </p:attrNameLst>
                                      </p:cBhvr>
                                      <p:rCtr x="0" y="-13750"/>
                                    </p:animMotion>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5A0D15-BEBC-48FF-B459-D2488F582E8C}"/>
              </a:ext>
            </a:extLst>
          </p:cNvPr>
          <p:cNvSpPr/>
          <p:nvPr/>
        </p:nvSpPr>
        <p:spPr>
          <a:xfrm>
            <a:off x="-1" y="289561"/>
            <a:ext cx="4648200" cy="66121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 name="Text Placeholder 9"/>
          <p:cNvSpPr>
            <a:spLocks noGrp="1"/>
          </p:cNvSpPr>
          <p:nvPr>
            <p:ph type="body" sz="half" idx="2"/>
          </p:nvPr>
        </p:nvSpPr>
        <p:spPr>
          <a:xfrm>
            <a:off x="914400" y="3668535"/>
            <a:ext cx="2971800" cy="2920612"/>
          </a:xfrm>
        </p:spPr>
        <p:txBody>
          <a:bodyPr>
            <a:noAutofit/>
          </a:bodyPr>
          <a:lstStyle/>
          <a:p>
            <a:pPr>
              <a:lnSpc>
                <a:spcPct val="100000"/>
              </a:lnSpc>
              <a:buFont typeface="Arial" pitchFamily="34" charset="0"/>
              <a:buChar char="•"/>
            </a:pPr>
            <a:r>
              <a:rPr lang="zh-CN" altLang="en-US" sz="2800" dirty="0">
                <a:solidFill>
                  <a:schemeClr val="bg1"/>
                </a:solidFill>
                <a:latin typeface="PMingLiU" pitchFamily="18" charset="-120"/>
                <a:ea typeface="PMingLiU" pitchFamily="18" charset="-120"/>
              </a:rPr>
              <a:t> </a:t>
            </a:r>
            <a:r>
              <a:rPr lang="zh-CN" altLang="en-US" sz="2800" b="1" dirty="0">
                <a:solidFill>
                  <a:schemeClr val="bg1"/>
                </a:solidFill>
                <a:latin typeface="Yu Gothic" panose="020B0400000000000000" pitchFamily="34" charset="-128"/>
                <a:ea typeface="Yu Gothic" panose="020B0400000000000000" pitchFamily="34" charset="-128"/>
              </a:rPr>
              <a:t>南亞第二大國</a:t>
            </a:r>
            <a:endParaRPr lang="en-US" altLang="zh-CN" sz="2800" b="1" dirty="0">
              <a:solidFill>
                <a:schemeClr val="bg1"/>
              </a:solidFill>
              <a:latin typeface="Yu Gothic" panose="020B0400000000000000" pitchFamily="34" charset="-128"/>
              <a:ea typeface="Yu Gothic" panose="020B0400000000000000" pitchFamily="34" charset="-128"/>
            </a:endParaRPr>
          </a:p>
          <a:p>
            <a:pPr>
              <a:lnSpc>
                <a:spcPct val="100000"/>
              </a:lnSpc>
              <a:buFont typeface="Arial" pitchFamily="34" charset="0"/>
              <a:buChar char="•"/>
            </a:pPr>
            <a:r>
              <a:rPr lang="en-US" altLang="zh-TW" sz="2800" b="1" dirty="0">
                <a:solidFill>
                  <a:schemeClr val="bg1"/>
                </a:solidFill>
                <a:latin typeface="Yu Gothic" panose="020B0400000000000000" pitchFamily="34" charset="-128"/>
                <a:ea typeface="Yu Gothic" panose="020B0400000000000000" pitchFamily="34" charset="-128"/>
              </a:rPr>
              <a:t> 人口2.2億</a:t>
            </a:r>
          </a:p>
          <a:p>
            <a:pPr>
              <a:lnSpc>
                <a:spcPct val="100000"/>
              </a:lnSpc>
              <a:buFont typeface="Arial" pitchFamily="34" charset="0"/>
              <a:buChar char="•"/>
            </a:pPr>
            <a:r>
              <a:rPr lang="zh-CN" altLang="en-US" sz="2800" b="1" dirty="0">
                <a:solidFill>
                  <a:schemeClr val="bg1"/>
                </a:solidFill>
                <a:latin typeface="Yu Gothic" panose="020B0400000000000000" pitchFamily="34" charset="-128"/>
                <a:ea typeface="Yu Gothic" panose="020B0400000000000000" pitchFamily="34" charset="-128"/>
              </a:rPr>
              <a:t> 與中國友好</a:t>
            </a:r>
            <a:endParaRPr lang="en-US" altLang="zh-CN" sz="2800" b="1" dirty="0">
              <a:solidFill>
                <a:schemeClr val="bg1"/>
              </a:solidFill>
              <a:latin typeface="Yu Gothic" panose="020B0400000000000000" pitchFamily="34" charset="-128"/>
              <a:ea typeface="Yu Gothic" panose="020B0400000000000000" pitchFamily="34" charset="-128"/>
            </a:endParaRPr>
          </a:p>
          <a:p>
            <a:pPr>
              <a:lnSpc>
                <a:spcPct val="100000"/>
              </a:lnSpc>
              <a:buFont typeface="Arial" pitchFamily="34" charset="0"/>
              <a:buChar char="•"/>
            </a:pPr>
            <a:r>
              <a:rPr lang="zh-TW" altLang="en-US" sz="2800" b="1" dirty="0">
                <a:solidFill>
                  <a:schemeClr val="bg1"/>
                </a:solidFill>
                <a:latin typeface="Yu Gothic" panose="020B0400000000000000" pitchFamily="34" charset="-128"/>
                <a:ea typeface="Yu Gothic" panose="020B0400000000000000" pitchFamily="34" charset="-128"/>
              </a:rPr>
              <a:t> 恐襲溫床</a:t>
            </a:r>
            <a:endParaRPr lang="en-US" altLang="zh-TW" sz="2800" b="1" dirty="0">
              <a:solidFill>
                <a:schemeClr val="bg1"/>
              </a:solidFill>
              <a:latin typeface="Yu Gothic" panose="020B0400000000000000" pitchFamily="34" charset="-128"/>
              <a:ea typeface="Yu Gothic" panose="020B0400000000000000" pitchFamily="34" charset="-128"/>
            </a:endParaRPr>
          </a:p>
          <a:p>
            <a:pPr>
              <a:lnSpc>
                <a:spcPct val="100000"/>
              </a:lnSpc>
              <a:buFont typeface="Arial" pitchFamily="34" charset="0"/>
              <a:buChar char="•"/>
            </a:pPr>
            <a:r>
              <a:rPr lang="en-US" altLang="zh-TW" sz="2800" b="1" dirty="0">
                <a:solidFill>
                  <a:schemeClr val="bg1"/>
                </a:solidFill>
                <a:latin typeface="Yu Gothic" panose="020B0400000000000000" pitchFamily="34" charset="-128"/>
                <a:ea typeface="Yu Gothic" panose="020B0400000000000000" pitchFamily="34" charset="-128"/>
              </a:rPr>
              <a:t> 98.6%穆斯林</a:t>
            </a:r>
            <a:endParaRPr lang="en-US" sz="2800" dirty="0">
              <a:solidFill>
                <a:schemeClr val="bg1"/>
              </a:solidFill>
            </a:endParaRPr>
          </a:p>
        </p:txBody>
      </p:sp>
      <p:sp>
        <p:nvSpPr>
          <p:cNvPr id="13" name="TextBox 12"/>
          <p:cNvSpPr txBox="1"/>
          <p:nvPr/>
        </p:nvSpPr>
        <p:spPr>
          <a:xfrm>
            <a:off x="4812972" y="304800"/>
            <a:ext cx="7097486" cy="6863417"/>
          </a:xfrm>
          <a:prstGeom prst="rect">
            <a:avLst/>
          </a:prstGeom>
          <a:noFill/>
        </p:spPr>
        <p:txBody>
          <a:bodyPr wrap="square" rtlCol="0">
            <a:spAutoFit/>
          </a:bodyPr>
          <a:lstStyle/>
          <a:p>
            <a:pPr>
              <a:lnSpc>
                <a:spcPct val="200000"/>
              </a:lnSpc>
            </a:pPr>
            <a:r>
              <a:rPr lang="zh-TW" altLang="en-US" sz="4000" b="1" dirty="0">
                <a:solidFill>
                  <a:schemeClr val="bg1"/>
                </a:solidFill>
                <a:latin typeface="Microsoft JhengHei" panose="020B0604030504040204" pitchFamily="34" charset="-120"/>
                <a:ea typeface="Microsoft JhengHei" panose="020B0604030504040204" pitchFamily="34" charset="-120"/>
              </a:rPr>
              <a:t>巴基斯坦</a:t>
            </a:r>
            <a:endParaRPr lang="en-MY" altLang="zh-TW" sz="4000" b="1" dirty="0">
              <a:solidFill>
                <a:schemeClr val="bg1"/>
              </a:solidFill>
              <a:latin typeface="Microsoft JhengHei" panose="020B0604030504040204" pitchFamily="34" charset="-120"/>
              <a:ea typeface="Microsoft JhengHei" panose="020B0604030504040204" pitchFamily="34" charset="-120"/>
            </a:endParaRPr>
          </a:p>
          <a:p>
            <a:r>
              <a:rPr lang="en-US" altLang="zh-TW" sz="2800" dirty="0">
                <a:solidFill>
                  <a:schemeClr val="bg1"/>
                </a:solidFill>
                <a:latin typeface="Yu Gothic" panose="020B0400000000000000" pitchFamily="34" charset="-128"/>
                <a:ea typeface="Yu Gothic" panose="020B0400000000000000" pitchFamily="34" charset="-128"/>
              </a:rPr>
              <a:t>人口2億多的</a:t>
            </a:r>
            <a:r>
              <a:rPr lang="zh-TW" altLang="en-US" sz="2800" dirty="0">
                <a:solidFill>
                  <a:schemeClr val="bg1"/>
                </a:solidFill>
                <a:latin typeface="Yu Gothic" panose="020B0400000000000000" pitchFamily="34" charset="-128"/>
                <a:ea typeface="Yu Gothic" panose="020B0400000000000000" pitchFamily="34" charset="-128"/>
              </a:rPr>
              <a:t>巴基斯坦</a:t>
            </a:r>
            <a:r>
              <a:rPr lang="en-US" altLang="zh-TW" sz="2800" dirty="0">
                <a:solidFill>
                  <a:schemeClr val="bg1"/>
                </a:solidFill>
                <a:latin typeface="Yu Gothic" panose="020B0400000000000000" pitchFamily="34" charset="-128"/>
                <a:ea typeface="Yu Gothic" panose="020B0400000000000000" pitchFamily="34" charset="-128"/>
              </a:rPr>
              <a:t>, 50%是30歲以下。512</a:t>
            </a:r>
            <a:r>
              <a:rPr lang="zh-CN" altLang="en-US" sz="2800" dirty="0">
                <a:solidFill>
                  <a:schemeClr val="bg1"/>
                </a:solidFill>
                <a:latin typeface="Yu Gothic" panose="020B0400000000000000" pitchFamily="34" charset="-128"/>
                <a:ea typeface="Yu Gothic" panose="020B0400000000000000" pitchFamily="34" charset="-128"/>
              </a:rPr>
              <a:t>族群中，有</a:t>
            </a:r>
            <a:r>
              <a:rPr lang="en-US" sz="2800" dirty="0">
                <a:solidFill>
                  <a:schemeClr val="bg1"/>
                </a:solidFill>
                <a:latin typeface="Yu Gothic" panose="020B0400000000000000" pitchFamily="34" charset="-128"/>
                <a:ea typeface="Yu Gothic" panose="020B0400000000000000" pitchFamily="34" charset="-128"/>
              </a:rPr>
              <a:t>504</a:t>
            </a:r>
            <a:r>
              <a:rPr lang="zh-CN" altLang="en-US" sz="2800" dirty="0">
                <a:solidFill>
                  <a:schemeClr val="bg1"/>
                </a:solidFill>
                <a:latin typeface="Yu Gothic" panose="020B0400000000000000" pitchFamily="34" charset="-128"/>
                <a:ea typeface="Yu Gothic" panose="020B0400000000000000" pitchFamily="34" charset="-128"/>
              </a:rPr>
              <a:t>個未得之民。</a:t>
            </a:r>
            <a:br>
              <a:rPr lang="en-MY" altLang="zh-CN" sz="2800" dirty="0">
                <a:solidFill>
                  <a:schemeClr val="bg1"/>
                </a:solidFill>
                <a:latin typeface="Yu Gothic" panose="020B0400000000000000" pitchFamily="34" charset="-128"/>
                <a:ea typeface="Yu Gothic" panose="020B0400000000000000" pitchFamily="34" charset="-128"/>
              </a:rPr>
            </a:br>
            <a:endParaRPr lang="en-US" altLang="zh-TW" sz="2000" dirty="0">
              <a:solidFill>
                <a:schemeClr val="bg1"/>
              </a:solidFill>
              <a:latin typeface="Yu Gothic" panose="020B0400000000000000" pitchFamily="34" charset="-128"/>
              <a:ea typeface="Yu Gothic" panose="020B0400000000000000" pitchFamily="34" charset="-128"/>
            </a:endParaRPr>
          </a:p>
          <a:p>
            <a:r>
              <a:rPr lang="zh-TW" altLang="en-US" sz="2800" dirty="0">
                <a:solidFill>
                  <a:schemeClr val="bg1"/>
                </a:solidFill>
                <a:latin typeface="Yu Gothic" panose="020B0400000000000000" pitchFamily="34" charset="-128"/>
                <a:ea typeface="Yu Gothic" panose="020B0400000000000000" pitchFamily="34" charset="-128"/>
              </a:rPr>
              <a:t>南亞與中西亞的交匯處，鄰國是印度、伊朗、阿富汗、中國新疆；</a:t>
            </a:r>
            <a:r>
              <a:rPr lang="zh-CN" altLang="en-US" sz="2800" dirty="0">
                <a:solidFill>
                  <a:schemeClr val="bg1"/>
                </a:solidFill>
                <a:latin typeface="Yu Gothic" panose="020B0400000000000000" pitchFamily="34" charset="-128"/>
                <a:ea typeface="Yu Gothic" panose="020B0400000000000000" pitchFamily="34" charset="-128"/>
              </a:rPr>
              <a:t>民族分離主義浪潮猖獗，有</a:t>
            </a:r>
            <a:r>
              <a:rPr lang="zh-TW" altLang="en-US" sz="2800" dirty="0">
                <a:solidFill>
                  <a:schemeClr val="bg1"/>
                </a:solidFill>
                <a:latin typeface="Yu Gothic" panose="020B0400000000000000" pitchFamily="34" charset="-128"/>
                <a:ea typeface="Yu Gothic" panose="020B0400000000000000" pitchFamily="34" charset="-128"/>
              </a:rPr>
              <a:t>巴基斯坦</a:t>
            </a:r>
            <a:r>
              <a:rPr lang="zh-CN" altLang="en-US" sz="2800" dirty="0">
                <a:solidFill>
                  <a:schemeClr val="bg1"/>
                </a:solidFill>
                <a:latin typeface="Yu Gothic" panose="020B0400000000000000" pitchFamily="34" charset="-128"/>
                <a:ea typeface="Yu Gothic" panose="020B0400000000000000" pitchFamily="34" charset="-128"/>
              </a:rPr>
              <a:t>塔利班組織。</a:t>
            </a:r>
            <a:endParaRPr lang="en-MY" altLang="zh-CN" sz="2800" dirty="0">
              <a:solidFill>
                <a:schemeClr val="bg1"/>
              </a:solidFill>
              <a:latin typeface="Yu Gothic" panose="020B0400000000000000" pitchFamily="34" charset="-128"/>
              <a:ea typeface="Yu Gothic" panose="020B0400000000000000" pitchFamily="34" charset="-128"/>
            </a:endParaRPr>
          </a:p>
          <a:p>
            <a:endParaRPr lang="zh-TW" altLang="en-US" sz="2000" dirty="0">
              <a:solidFill>
                <a:schemeClr val="bg1"/>
              </a:solidFill>
              <a:latin typeface="Yu Gothic" panose="020B0400000000000000" pitchFamily="34" charset="-128"/>
              <a:ea typeface="Yu Gothic" panose="020B0400000000000000" pitchFamily="34" charset="-128"/>
            </a:endParaRPr>
          </a:p>
          <a:p>
            <a:r>
              <a:rPr lang="zh-TW" altLang="en-US" sz="2800" dirty="0">
                <a:solidFill>
                  <a:schemeClr val="bg1"/>
                </a:solidFill>
                <a:latin typeface="Yu Gothic" panose="020B0400000000000000" pitchFamily="34" charset="-128"/>
                <a:ea typeface="Yu Gothic" panose="020B0400000000000000" pitchFamily="34" charset="-128"/>
              </a:rPr>
              <a:t>農業</a:t>
            </a:r>
            <a:r>
              <a:rPr lang="en-US" altLang="zh-TW" sz="2800" dirty="0">
                <a:solidFill>
                  <a:schemeClr val="bg1"/>
                </a:solidFill>
                <a:latin typeface="Yu Gothic" panose="020B0400000000000000" pitchFamily="34" charset="-128"/>
                <a:ea typeface="Yu Gothic" panose="020B0400000000000000" pitchFamily="34" charset="-128"/>
              </a:rPr>
              <a:t>50%</a:t>
            </a:r>
            <a:r>
              <a:rPr lang="zh-TW" altLang="en-US" sz="2800" dirty="0">
                <a:solidFill>
                  <a:schemeClr val="bg1"/>
                </a:solidFill>
                <a:latin typeface="Yu Gothic" panose="020B0400000000000000" pitchFamily="34" charset="-128"/>
                <a:ea typeface="Yu Gothic" panose="020B0400000000000000" pitchFamily="34" charset="-128"/>
              </a:rPr>
              <a:t>。</a:t>
            </a:r>
            <a:r>
              <a:rPr lang="en-US" altLang="zh-TW" sz="2800" dirty="0">
                <a:solidFill>
                  <a:schemeClr val="bg1"/>
                </a:solidFill>
                <a:latin typeface="Yu Gothic" panose="020B0400000000000000" pitchFamily="34" charset="-128"/>
                <a:ea typeface="Yu Gothic" panose="020B0400000000000000" pitchFamily="34" charset="-128"/>
              </a:rPr>
              <a:t>平均年收入$420，文盲55%。</a:t>
            </a:r>
            <a:br>
              <a:rPr lang="en-US" altLang="zh-TW" sz="2800" dirty="0">
                <a:solidFill>
                  <a:schemeClr val="bg1"/>
                </a:solidFill>
                <a:latin typeface="Yu Gothic" panose="020B0400000000000000" pitchFamily="34" charset="-128"/>
                <a:ea typeface="Yu Gothic" panose="020B0400000000000000" pitchFamily="34" charset="-128"/>
              </a:rPr>
            </a:br>
            <a:endParaRPr lang="zh-TW" altLang="en-US" sz="2000" dirty="0">
              <a:solidFill>
                <a:schemeClr val="bg1"/>
              </a:solidFill>
              <a:latin typeface="Yu Gothic" panose="020B0400000000000000" pitchFamily="34" charset="-128"/>
              <a:ea typeface="Yu Gothic" panose="020B0400000000000000" pitchFamily="34" charset="-128"/>
            </a:endParaRPr>
          </a:p>
          <a:p>
            <a:r>
              <a:rPr lang="zh-TW" altLang="en-US" sz="2800" dirty="0">
                <a:solidFill>
                  <a:schemeClr val="bg1"/>
                </a:solidFill>
                <a:latin typeface="Yu Gothic" panose="020B0400000000000000" pitchFamily="34" charset="-128"/>
                <a:ea typeface="Yu Gothic" panose="020B0400000000000000" pitchFamily="34" charset="-128"/>
              </a:rPr>
              <a:t>奉行伊斯蘭基本教派主義；禁酒，禁與豬有關圖畫和食品，</a:t>
            </a:r>
            <a:r>
              <a:rPr lang="en-US" altLang="zh-TW" sz="2800" dirty="0">
                <a:solidFill>
                  <a:schemeClr val="bg1"/>
                </a:solidFill>
                <a:latin typeface="Yu Gothic" panose="020B0400000000000000" pitchFamily="34" charset="-128"/>
                <a:ea typeface="Yu Gothic" panose="020B0400000000000000" pitchFamily="34" charset="-128"/>
              </a:rPr>
              <a:t>12</a:t>
            </a:r>
            <a:r>
              <a:rPr lang="zh-TW" altLang="en-US" sz="2800" dirty="0">
                <a:solidFill>
                  <a:schemeClr val="bg1"/>
                </a:solidFill>
                <a:latin typeface="Yu Gothic" panose="020B0400000000000000" pitchFamily="34" charset="-128"/>
                <a:ea typeface="Yu Gothic" panose="020B0400000000000000" pitchFamily="34" charset="-128"/>
              </a:rPr>
              <a:t>歲以上的女性外出要蓋頭，</a:t>
            </a:r>
            <a:r>
              <a:rPr lang="en-US" altLang="zh-TW" sz="2800" dirty="0">
                <a:solidFill>
                  <a:schemeClr val="bg1"/>
                </a:solidFill>
                <a:latin typeface="Yu Gothic" panose="020B0400000000000000" pitchFamily="34" charset="-128"/>
                <a:ea typeface="Yu Gothic" panose="020B0400000000000000" pitchFamily="34" charset="-128"/>
              </a:rPr>
              <a:t> </a:t>
            </a:r>
            <a:r>
              <a:rPr lang="en-US" altLang="zh-TW" sz="2800" dirty="0" err="1">
                <a:solidFill>
                  <a:schemeClr val="bg1"/>
                </a:solidFill>
                <a:latin typeface="Yu Gothic" panose="020B0400000000000000" pitchFamily="34" charset="-128"/>
                <a:ea typeface="Yu Gothic" panose="020B0400000000000000" pitchFamily="34" charset="-128"/>
              </a:rPr>
              <a:t>也沒有受教育機會</a:t>
            </a:r>
            <a:r>
              <a:rPr lang="en-US" altLang="zh-TW" sz="2800" dirty="0">
                <a:solidFill>
                  <a:schemeClr val="bg1"/>
                </a:solidFill>
                <a:latin typeface="Yu Gothic" panose="020B0400000000000000" pitchFamily="34" charset="-128"/>
                <a:ea typeface="Yu Gothic" panose="020B0400000000000000" pitchFamily="34" charset="-128"/>
              </a:rPr>
              <a:t>。</a:t>
            </a:r>
            <a:endParaRPr lang="en-US" sz="2800" dirty="0">
              <a:solidFill>
                <a:schemeClr val="bg1"/>
              </a:solidFill>
              <a:latin typeface="Yu Gothic" panose="020B0400000000000000" pitchFamily="34" charset="-128"/>
              <a:ea typeface="Yu Gothic" panose="020B0400000000000000" pitchFamily="34" charset="-128"/>
            </a:endParaRPr>
          </a:p>
          <a:p>
            <a:endParaRPr lang="en-US" sz="40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4648201" cy="3356000"/>
          </a:xfrm>
          <a:prstGeom prst="rect">
            <a:avLst/>
          </a:prstGeom>
        </p:spPr>
      </p:pic>
      <p:pic>
        <p:nvPicPr>
          <p:cNvPr id="4" name="Picture 3">
            <a:extLst>
              <a:ext uri="{FF2B5EF4-FFF2-40B4-BE49-F238E27FC236}">
                <a16:creationId xmlns:a16="http://schemas.microsoft.com/office/drawing/2014/main" id="{193A965B-05B7-4DDD-9216-0B23FCACF6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62721" y="313862"/>
            <a:ext cx="924478" cy="923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43800" y="609600"/>
            <a:ext cx="3276600" cy="457200"/>
          </a:xfrm>
        </p:spPr>
        <p:txBody>
          <a:bodyPr>
            <a:normAutofit/>
          </a:bodyPr>
          <a:lstStyle/>
          <a:p>
            <a:pPr algn="r"/>
            <a:r>
              <a:rPr lang="zh-TW" altLang="en-US" sz="2000" b="1" dirty="0">
                <a:latin typeface="Microsoft JhengHei" panose="020B0604030504040204" pitchFamily="34" charset="-120"/>
                <a:ea typeface="Microsoft JhengHei" panose="020B0604030504040204" pitchFamily="34" charset="-120"/>
              </a:rPr>
              <a:t>同心為</a:t>
            </a:r>
            <a:r>
              <a:rPr lang="zh-TW" altLang="en-US" sz="2000" b="1" dirty="0">
                <a:solidFill>
                  <a:srgbClr val="DC0000"/>
                </a:solidFill>
                <a:latin typeface="Microsoft JhengHei" panose="020B0604030504040204" pitchFamily="34" charset="-120"/>
                <a:ea typeface="Microsoft JhengHei" panose="020B0604030504040204" pitchFamily="34" charset="-120"/>
              </a:rPr>
              <a:t>巴基斯坦</a:t>
            </a:r>
            <a:r>
              <a:rPr lang="zh-TW" altLang="en-US" sz="2000" b="1" dirty="0">
                <a:latin typeface="Microsoft JhengHei" panose="020B0604030504040204" pitchFamily="34" charset="-120"/>
                <a:ea typeface="Microsoft JhengHei" panose="020B0604030504040204" pitchFamily="34" charset="-120"/>
              </a:rPr>
              <a:t>禱告</a:t>
            </a:r>
            <a:endParaRPr lang="en-US" sz="2000" b="1" dirty="0">
              <a:latin typeface="Microsoft JhengHei" panose="020B0604030504040204" pitchFamily="34" charset="-120"/>
              <a:ea typeface="Microsoft JhengHei" panose="020B0604030504040204" pitchFamily="34" charset="-120"/>
            </a:endParaRPr>
          </a:p>
        </p:txBody>
      </p:sp>
      <p:sp>
        <p:nvSpPr>
          <p:cNvPr id="6" name="Content Placeholder 5"/>
          <p:cNvSpPr>
            <a:spLocks noGrp="1"/>
          </p:cNvSpPr>
          <p:nvPr>
            <p:ph idx="1"/>
          </p:nvPr>
        </p:nvSpPr>
        <p:spPr>
          <a:xfrm>
            <a:off x="3581400" y="1447800"/>
            <a:ext cx="8458200" cy="4800600"/>
          </a:xfrm>
        </p:spPr>
        <p:txBody>
          <a:bodyPr>
            <a:noAutofit/>
          </a:bodyPr>
          <a:lstStyle/>
          <a:p>
            <a:pPr marL="0" indent="0">
              <a:lnSpc>
                <a:spcPct val="100000"/>
              </a:lnSpc>
              <a:spcBef>
                <a:spcPts val="0"/>
              </a:spcBef>
              <a:buNone/>
            </a:pPr>
            <a:r>
              <a:rPr lang="zh-TW"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天父， 感謝你從一本造出萬族，</a:t>
            </a:r>
            <a:br>
              <a:rPr lang="en-MY" altLang="zh-TW" sz="3200"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TW"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讓印度裔的旁遮普族，阿富汗的普什圖族，</a:t>
            </a:r>
            <a:br>
              <a:rPr lang="en-MY" altLang="zh-TW" sz="3200"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TW"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歐亞語系的信德族，</a:t>
            </a:r>
            <a:r>
              <a:rPr lang="zh-CN"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和伊朗</a:t>
            </a:r>
            <a:r>
              <a:rPr lang="zh-TW"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裔的俾路支族</a:t>
            </a:r>
            <a:br>
              <a:rPr lang="en-MY" altLang="zh-TW" sz="3200"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TW"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同住在這個美麗巴基斯坦；</a:t>
            </a:r>
            <a:br>
              <a:rPr lang="en-MY" altLang="zh-TW" sz="3200"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TW"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可惜他們因著</a:t>
            </a:r>
            <a:r>
              <a:rPr lang="zh-CN" altLang="en-US" sz="3200" dirty="0">
                <a:latin typeface="Microsoft JhengHei" panose="020B0604030504040204" pitchFamily="34" charset="-120"/>
                <a:ea typeface="Microsoft JhengHei" panose="020B0604030504040204" pitchFamily="34" charset="-120"/>
                <a:cs typeface="Microsoft Himalaya" panose="01010100010101010101" pitchFamily="2" charset="0"/>
              </a:rPr>
              <a:t>民族分離主義而充滿了不安。</a:t>
            </a:r>
            <a:br>
              <a:rPr lang="en-MY" altLang="zh-CN" sz="3200" dirty="0">
                <a:latin typeface="Microsoft JhengHei" panose="020B0604030504040204" pitchFamily="34" charset="-120"/>
                <a:ea typeface="Microsoft JhengHei" panose="020B0604030504040204" pitchFamily="34" charset="-120"/>
                <a:cs typeface="Microsoft Himalaya" panose="01010100010101010101" pitchFamily="2" charset="0"/>
              </a:rPr>
            </a:br>
            <a:br>
              <a:rPr lang="en-MY" altLang="zh-CN" sz="1000"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TW" altLang="en-US" sz="3200" b="1" dirty="0">
                <a:latin typeface="Microsoft JhengHei" panose="020B0604030504040204" pitchFamily="34" charset="-120"/>
                <a:ea typeface="Microsoft JhengHei" panose="020B0604030504040204" pitchFamily="34" charset="-120"/>
                <a:cs typeface="Microsoft Himalaya" panose="01010100010101010101" pitchFamily="2" charset="0"/>
              </a:rPr>
              <a:t>願神的醫治和旨意行在巴基斯坦，</a:t>
            </a:r>
            <a:br>
              <a:rPr lang="en-MY" altLang="zh-TW" sz="3200" b="1"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TW" altLang="en-US" sz="3200" b="1" dirty="0">
                <a:latin typeface="Microsoft JhengHei" panose="020B0604030504040204" pitchFamily="34" charset="-120"/>
                <a:ea typeface="Microsoft JhengHei" panose="020B0604030504040204" pitchFamily="34" charset="-120"/>
                <a:cs typeface="Microsoft Himalaya" panose="01010100010101010101" pitchFamily="2" charset="0"/>
              </a:rPr>
              <a:t>就是</a:t>
            </a:r>
            <a:r>
              <a:rPr lang="zh-CN" altLang="en-US" sz="3200" b="1" dirty="0">
                <a:latin typeface="Microsoft JhengHei" panose="020B0604030504040204" pitchFamily="34" charset="-120"/>
                <a:ea typeface="Microsoft JhengHei" panose="020B0604030504040204" pitchFamily="34" charset="-120"/>
                <a:cs typeface="Microsoft Himalaya" panose="01010100010101010101" pitchFamily="2" charset="0"/>
              </a:rPr>
              <a:t>神「要照所安排的，在日期滿足的時候，使天上、地上、一切所有的都在基督裡面</a:t>
            </a:r>
            <a:br>
              <a:rPr lang="en-MY" altLang="zh-CN" sz="3200" b="1" dirty="0">
                <a:latin typeface="Microsoft JhengHei" panose="020B0604030504040204" pitchFamily="34" charset="-120"/>
                <a:ea typeface="Microsoft JhengHei" panose="020B0604030504040204" pitchFamily="34" charset="-120"/>
                <a:cs typeface="Microsoft Himalaya" panose="01010100010101010101" pitchFamily="2" charset="0"/>
              </a:rPr>
            </a:br>
            <a:r>
              <a:rPr lang="zh-CN" altLang="en-US" sz="3200" b="1" dirty="0">
                <a:latin typeface="Microsoft JhengHei" panose="020B0604030504040204" pitchFamily="34" charset="-120"/>
                <a:ea typeface="Microsoft JhengHei" panose="020B0604030504040204" pitchFamily="34" charset="-120"/>
                <a:cs typeface="Microsoft Himalaya" panose="01010100010101010101" pitchFamily="2" charset="0"/>
              </a:rPr>
              <a:t>同歸於一」。</a:t>
            </a:r>
            <a:br>
              <a:rPr lang="en-MY" altLang="zh-CN" sz="3200" dirty="0">
                <a:latin typeface="Yu Gothic" panose="020B0400000000000000" pitchFamily="34" charset="-128"/>
                <a:ea typeface="Yu Gothic" panose="020B0400000000000000" pitchFamily="34" charset="-128"/>
              </a:rPr>
            </a:br>
            <a:endParaRPr lang="en-US" altLang="zh-CN" sz="3200" dirty="0">
              <a:latin typeface="Yu Gothic" panose="020B0400000000000000" pitchFamily="34" charset="-128"/>
              <a:ea typeface="Yu Gothic" panose="020B0400000000000000" pitchFamily="34" charset="-128"/>
            </a:endParaRPr>
          </a:p>
        </p:txBody>
      </p:sp>
      <p:pic>
        <p:nvPicPr>
          <p:cNvPr id="7" name="Picture 6">
            <a:extLst>
              <a:ext uri="{FF2B5EF4-FFF2-40B4-BE49-F238E27FC236}">
                <a16:creationId xmlns:a16="http://schemas.microsoft.com/office/drawing/2014/main" id="{63E2B4D2-4D5A-4544-A6AE-1E55C84CC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0" r="10031"/>
          <a:stretch/>
        </p:blipFill>
        <p:spPr>
          <a:xfrm>
            <a:off x="-1" y="0"/>
            <a:ext cx="3352801" cy="6858000"/>
          </a:xfrm>
          <a:prstGeom prst="rect">
            <a:avLst/>
          </a:prstGeom>
        </p:spPr>
      </p:pic>
      <p:pic>
        <p:nvPicPr>
          <p:cNvPr id="8" name="Picture 7">
            <a:extLst>
              <a:ext uri="{FF2B5EF4-FFF2-40B4-BE49-F238E27FC236}">
                <a16:creationId xmlns:a16="http://schemas.microsoft.com/office/drawing/2014/main" id="{B8E6A8AB-F333-4563-9000-2123D8236F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62721" y="313862"/>
            <a:ext cx="924479" cy="923481"/>
          </a:xfrm>
          <a:prstGeom prst="rect">
            <a:avLst/>
          </a:prstGeom>
        </p:spPr>
      </p:pic>
    </p:spTree>
    <p:extLst>
      <p:ext uri="{BB962C8B-B14F-4D97-AF65-F5344CB8AC3E}">
        <p14:creationId xmlns:p14="http://schemas.microsoft.com/office/powerpoint/2010/main" val="118282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81400" y="1066800"/>
            <a:ext cx="8458200" cy="5638800"/>
          </a:xfrm>
        </p:spPr>
        <p:txBody>
          <a:bodyPr>
            <a:noAutofit/>
          </a:bodyPr>
          <a:lstStyle/>
          <a:p>
            <a:pPr marL="0" indent="0">
              <a:lnSpc>
                <a:spcPct val="100000"/>
              </a:lnSpc>
              <a:spcBef>
                <a:spcPts val="0"/>
              </a:spcBef>
              <a:buNone/>
            </a:pPr>
            <a:r>
              <a:rPr lang="zh-CN" altLang="en-US" sz="3200" b="1" dirty="0">
                <a:latin typeface="Microsoft JhengHei" panose="020B0604030504040204" pitchFamily="34" charset="-120"/>
                <a:ea typeface="Microsoft JhengHei" panose="020B0604030504040204" pitchFamily="34" charset="-120"/>
              </a:rPr>
              <a:t>懇求復活的基督，</a:t>
            </a:r>
            <a:br>
              <a:rPr lang="en-MY" altLang="zh-CN" sz="3200" b="1" dirty="0">
                <a:latin typeface="Microsoft JhengHei" panose="020B0604030504040204" pitchFamily="34" charset="-120"/>
                <a:ea typeface="Microsoft JhengHei" panose="020B0604030504040204" pitchFamily="34" charset="-120"/>
              </a:rPr>
            </a:br>
            <a:r>
              <a:rPr lang="zh-CN" altLang="en-US" sz="3200" b="1" dirty="0">
                <a:latin typeface="Microsoft JhengHei" panose="020B0604030504040204" pitchFamily="34" charset="-120"/>
                <a:ea typeface="Microsoft JhengHei" panose="020B0604030504040204" pitchFamily="34" charset="-120"/>
              </a:rPr>
              <a:t>復興</a:t>
            </a:r>
            <a:r>
              <a:rPr lang="zh-TW" altLang="en-US" sz="3200" b="1" dirty="0">
                <a:latin typeface="Microsoft JhengHei" panose="020B0604030504040204" pitchFamily="34" charset="-120"/>
                <a:ea typeface="Microsoft JhengHei" panose="020B0604030504040204" pitchFamily="34" charset="-120"/>
              </a:rPr>
              <a:t>巴基斯坦旁遮普族的教會，</a:t>
            </a:r>
            <a:br>
              <a:rPr lang="en-MY" altLang="zh-TW" sz="3200" b="1" dirty="0">
                <a:latin typeface="Microsoft JhengHei" panose="020B0604030504040204" pitchFamily="34" charset="-120"/>
                <a:ea typeface="Microsoft JhengHei" panose="020B0604030504040204" pitchFamily="34" charset="-120"/>
              </a:rPr>
            </a:br>
            <a:r>
              <a:rPr lang="zh-TW" altLang="en-US" sz="3200" b="1" dirty="0">
                <a:latin typeface="Microsoft JhengHei" panose="020B0604030504040204" pitchFamily="34" charset="-120"/>
                <a:ea typeface="Microsoft JhengHei" panose="020B0604030504040204" pitchFamily="34" charset="-120"/>
              </a:rPr>
              <a:t>讓福音紮根，興起為福音而堅持不懈的工人，</a:t>
            </a:r>
            <a:endParaRPr lang="en-MY" altLang="zh-TW" sz="3200" b="1" dirty="0">
              <a:latin typeface="Microsoft JhengHei" panose="020B0604030504040204" pitchFamily="34" charset="-120"/>
              <a:ea typeface="Microsoft JhengHei" panose="020B0604030504040204" pitchFamily="34" charset="-120"/>
            </a:endParaRPr>
          </a:p>
          <a:p>
            <a:pPr marL="0" indent="0">
              <a:lnSpc>
                <a:spcPct val="100000"/>
              </a:lnSpc>
              <a:spcBef>
                <a:spcPts val="0"/>
              </a:spcBef>
              <a:buNone/>
            </a:pPr>
            <a:r>
              <a:rPr lang="zh-TW" altLang="en-US" sz="3200" b="1" dirty="0">
                <a:latin typeface="Microsoft JhengHei" panose="020B0604030504040204" pitchFamily="34" charset="-120"/>
                <a:ea typeface="Microsoft JhengHei" panose="020B0604030504040204" pitchFamily="34" charset="-120"/>
              </a:rPr>
              <a:t>出去接觸未得福音的</a:t>
            </a:r>
            <a:r>
              <a:rPr lang="en-US" altLang="zh-TW" sz="3200" b="1" dirty="0">
                <a:latin typeface="Microsoft JhengHei" panose="020B0604030504040204" pitchFamily="34" charset="-120"/>
                <a:ea typeface="Microsoft JhengHei" panose="020B0604030504040204" pitchFamily="34" charset="-120"/>
              </a:rPr>
              <a:t>504個</a:t>
            </a:r>
            <a:r>
              <a:rPr lang="zh-TW" altLang="en-US" sz="3200" b="1" dirty="0">
                <a:latin typeface="Microsoft JhengHei" panose="020B0604030504040204" pitchFamily="34" charset="-120"/>
                <a:ea typeface="Microsoft JhengHei" panose="020B0604030504040204" pitchFamily="34" charset="-120"/>
              </a:rPr>
              <a:t>群體，</a:t>
            </a:r>
            <a:endParaRPr lang="en-MY" altLang="zh-TW" sz="3200" b="1" dirty="0">
              <a:latin typeface="Microsoft JhengHei" panose="020B0604030504040204" pitchFamily="34" charset="-120"/>
              <a:ea typeface="Microsoft JhengHei" panose="020B0604030504040204" pitchFamily="34" charset="-120"/>
            </a:endParaRPr>
          </a:p>
          <a:p>
            <a:pPr marL="0" indent="0">
              <a:lnSpc>
                <a:spcPct val="100000"/>
              </a:lnSpc>
              <a:spcBef>
                <a:spcPts val="0"/>
              </a:spcBef>
              <a:buNone/>
            </a:pPr>
            <a:r>
              <a:rPr lang="zh-TW" altLang="en-US" sz="3200" b="1" dirty="0">
                <a:latin typeface="Microsoft JhengHei" panose="020B0604030504040204" pitchFamily="34" charset="-120"/>
                <a:ea typeface="Microsoft JhengHei" panose="020B0604030504040204" pitchFamily="34" charset="-120"/>
              </a:rPr>
              <a:t>照顧他們</a:t>
            </a:r>
            <a:r>
              <a:rPr lang="zh-CN" altLang="en-US" sz="3200" b="1" dirty="0">
                <a:latin typeface="Microsoft JhengHei" panose="020B0604030504040204" pitchFamily="34" charset="-120"/>
                <a:ea typeface="Microsoft JhengHei" panose="020B0604030504040204" pitchFamily="34" charset="-120"/>
              </a:rPr>
              <a:t>當</a:t>
            </a:r>
            <a:r>
              <a:rPr lang="zh-TW" altLang="en-US" sz="3200" b="1" dirty="0">
                <a:latin typeface="Microsoft JhengHei" panose="020B0604030504040204" pitchFamily="34" charset="-120"/>
                <a:ea typeface="Microsoft JhengHei" panose="020B0604030504040204" pitchFamily="34" charset="-120"/>
              </a:rPr>
              <a:t>中的貧困人，</a:t>
            </a:r>
            <a:br>
              <a:rPr lang="en-MY" altLang="zh-TW" sz="3200" b="1" dirty="0">
                <a:latin typeface="Microsoft JhengHei" panose="020B0604030504040204" pitchFamily="34" charset="-120"/>
                <a:ea typeface="Microsoft JhengHei" panose="020B0604030504040204" pitchFamily="34" charset="-120"/>
              </a:rPr>
            </a:br>
            <a:r>
              <a:rPr lang="zh-TW" altLang="en-US" sz="3200" b="1" dirty="0">
                <a:latin typeface="Microsoft JhengHei" panose="020B0604030504040204" pitchFamily="34" charset="-120"/>
                <a:ea typeface="Microsoft JhengHei" panose="020B0604030504040204" pitchFamily="34" charset="-120"/>
              </a:rPr>
              <a:t>並傳到阿富汗這普什圖語國家。</a:t>
            </a:r>
            <a:br>
              <a:rPr lang="en-MY" altLang="zh-TW" sz="3200" b="1" dirty="0">
                <a:latin typeface="Microsoft JhengHei" panose="020B0604030504040204" pitchFamily="34" charset="-120"/>
                <a:ea typeface="Microsoft JhengHei" panose="020B0604030504040204" pitchFamily="34" charset="-120"/>
              </a:rPr>
            </a:br>
            <a:br>
              <a:rPr lang="en-MY" altLang="zh-TW" sz="1000" dirty="0">
                <a:latin typeface="Microsoft JhengHei" panose="020B0604030504040204" pitchFamily="34" charset="-120"/>
                <a:ea typeface="Microsoft JhengHei" panose="020B0604030504040204" pitchFamily="34" charset="-120"/>
              </a:rPr>
            </a:br>
            <a:r>
              <a:rPr lang="zh-TW" altLang="en-US" sz="3200" dirty="0">
                <a:latin typeface="Microsoft JhengHei" panose="020B0604030504040204" pitchFamily="34" charset="-120"/>
                <a:ea typeface="Microsoft JhengHei" panose="020B0604030504040204" pitchFamily="34" charset="-120"/>
              </a:rPr>
              <a:t>他們所到之處，要成就和平。</a:t>
            </a:r>
            <a:br>
              <a:rPr lang="en-MY" altLang="zh-TW" sz="3200" dirty="0">
                <a:latin typeface="Microsoft JhengHei" panose="020B0604030504040204" pitchFamily="34" charset="-120"/>
                <a:ea typeface="Microsoft JhengHei" panose="020B0604030504040204" pitchFamily="34" charset="-120"/>
              </a:rPr>
            </a:br>
            <a:r>
              <a:rPr lang="zh-TW" altLang="en-US" sz="3200" dirty="0">
                <a:latin typeface="Microsoft JhengHei" panose="020B0604030504040204" pitchFamily="34" charset="-120"/>
                <a:ea typeface="Microsoft JhengHei" panose="020B0604030504040204" pitchFamily="34" charset="-120"/>
              </a:rPr>
              <a:t>祝福他們蒙聖靈賜他們恩賜建立教會，</a:t>
            </a:r>
            <a:br>
              <a:rPr lang="en-MY" altLang="zh-TW" sz="3200" dirty="0">
                <a:latin typeface="Microsoft JhengHei" panose="020B0604030504040204" pitchFamily="34" charset="-120"/>
                <a:ea typeface="Microsoft JhengHei" panose="020B0604030504040204" pitchFamily="34" charset="-120"/>
              </a:rPr>
            </a:br>
            <a:r>
              <a:rPr lang="zh-TW" altLang="en-US" sz="3200" dirty="0">
                <a:latin typeface="Microsoft JhengHei" panose="020B0604030504040204" pitchFamily="34" charset="-120"/>
                <a:ea typeface="Microsoft JhengHei" panose="020B0604030504040204" pitchFamily="34" charset="-120"/>
              </a:rPr>
              <a:t>工作有果效，彰顯福音本是神的大能；</a:t>
            </a:r>
            <a:br>
              <a:rPr lang="en-MY" altLang="zh-TW" sz="3200" dirty="0">
                <a:latin typeface="Microsoft JhengHei" panose="020B0604030504040204" pitchFamily="34" charset="-120"/>
                <a:ea typeface="Microsoft JhengHei" panose="020B0604030504040204" pitchFamily="34" charset="-120"/>
              </a:rPr>
            </a:br>
            <a:r>
              <a:rPr lang="zh-TW" altLang="en-US" sz="3200" dirty="0">
                <a:latin typeface="Microsoft JhengHei" panose="020B0604030504040204" pitchFamily="34" charset="-120"/>
                <a:ea typeface="Microsoft JhengHei" panose="020B0604030504040204" pitchFamily="34" charset="-120"/>
              </a:rPr>
              <a:t>讓基督的平安充滿每一個被暴力和</a:t>
            </a:r>
            <a:br>
              <a:rPr lang="en-MY" altLang="zh-TW" sz="3200" dirty="0">
                <a:latin typeface="Microsoft JhengHei" panose="020B0604030504040204" pitchFamily="34" charset="-120"/>
                <a:ea typeface="Microsoft JhengHei" panose="020B0604030504040204" pitchFamily="34" charset="-120"/>
              </a:rPr>
            </a:br>
            <a:r>
              <a:rPr lang="zh-TW" altLang="en-US" sz="3200" dirty="0">
                <a:latin typeface="Microsoft JhengHei" panose="020B0604030504040204" pitchFamily="34" charset="-120"/>
                <a:ea typeface="Microsoft JhengHei" panose="020B0604030504040204" pitchFamily="34" charset="-120"/>
              </a:rPr>
              <a:t>天災捆綁的心靈。</a:t>
            </a:r>
            <a:br>
              <a:rPr lang="en-MY" altLang="zh-CN" sz="3200" dirty="0">
                <a:latin typeface="Yu Gothic" panose="020B0400000000000000" pitchFamily="34" charset="-128"/>
                <a:ea typeface="Yu Gothic" panose="020B0400000000000000" pitchFamily="34" charset="-128"/>
              </a:rPr>
            </a:br>
            <a:endParaRPr lang="en-US" altLang="zh-CN" sz="3200" dirty="0">
              <a:latin typeface="Yu Gothic" panose="020B0400000000000000" pitchFamily="34" charset="-128"/>
              <a:ea typeface="Yu Gothic" panose="020B0400000000000000" pitchFamily="34" charset="-128"/>
            </a:endParaRPr>
          </a:p>
        </p:txBody>
      </p:sp>
      <p:pic>
        <p:nvPicPr>
          <p:cNvPr id="8" name="Picture 7">
            <a:extLst>
              <a:ext uri="{FF2B5EF4-FFF2-40B4-BE49-F238E27FC236}">
                <a16:creationId xmlns:a16="http://schemas.microsoft.com/office/drawing/2014/main" id="{B8E6A8AB-F333-4563-9000-2123D8236F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62721" y="313862"/>
            <a:ext cx="924479" cy="923481"/>
          </a:xfrm>
          <a:prstGeom prst="rect">
            <a:avLst/>
          </a:prstGeom>
        </p:spPr>
      </p:pic>
      <p:pic>
        <p:nvPicPr>
          <p:cNvPr id="9" name="Picture 8">
            <a:extLst>
              <a:ext uri="{FF2B5EF4-FFF2-40B4-BE49-F238E27FC236}">
                <a16:creationId xmlns:a16="http://schemas.microsoft.com/office/drawing/2014/main" id="{E52B6EDD-37E2-4078-942E-0AC2C28A4025}"/>
              </a:ext>
            </a:extLst>
          </p:cNvPr>
          <p:cNvPicPr>
            <a:picLocks noChangeAspect="1"/>
          </p:cNvPicPr>
          <p:nvPr/>
        </p:nvPicPr>
        <p:blipFill>
          <a:blip r:embed="rId4" cstate="print">
            <a:extLst>
              <a:ext uri="{28A0092B-C50C-407E-A947-70E740481C1C}">
                <a14:useLocalDpi xmlns:a14="http://schemas.microsoft.com/office/drawing/2010/main" val="0"/>
              </a:ext>
            </a:extLst>
          </a:blip>
          <a:srcRect l="13333" r="13333"/>
          <a:stretch/>
        </p:blipFill>
        <p:spPr>
          <a:xfrm>
            <a:off x="-1" y="0"/>
            <a:ext cx="3352801" cy="6858000"/>
          </a:xfrm>
          <a:prstGeom prst="rect">
            <a:avLst/>
          </a:prstGeom>
        </p:spPr>
      </p:pic>
      <p:sp>
        <p:nvSpPr>
          <p:cNvPr id="7" name="Title 4">
            <a:extLst>
              <a:ext uri="{FF2B5EF4-FFF2-40B4-BE49-F238E27FC236}">
                <a16:creationId xmlns:a16="http://schemas.microsoft.com/office/drawing/2014/main" id="{9AD0FF3F-20CC-4B12-BA7A-A291986884E4}"/>
              </a:ext>
            </a:extLst>
          </p:cNvPr>
          <p:cNvSpPr>
            <a:spLocks noGrp="1"/>
          </p:cNvSpPr>
          <p:nvPr>
            <p:ph type="title"/>
          </p:nvPr>
        </p:nvSpPr>
        <p:spPr>
          <a:xfrm>
            <a:off x="7543800" y="609600"/>
            <a:ext cx="3276600" cy="457200"/>
          </a:xfrm>
        </p:spPr>
        <p:txBody>
          <a:bodyPr>
            <a:normAutofit/>
          </a:bodyPr>
          <a:lstStyle/>
          <a:p>
            <a:pPr algn="r"/>
            <a:r>
              <a:rPr lang="zh-TW" altLang="en-US" sz="2000" b="1" dirty="0">
                <a:latin typeface="Microsoft JhengHei" panose="020B0604030504040204" pitchFamily="34" charset="-120"/>
                <a:ea typeface="Microsoft JhengHei" panose="020B0604030504040204" pitchFamily="34" charset="-120"/>
              </a:rPr>
              <a:t>同心為</a:t>
            </a:r>
            <a:r>
              <a:rPr lang="zh-TW" altLang="en-US" sz="2000" b="1" dirty="0">
                <a:solidFill>
                  <a:srgbClr val="DC0000"/>
                </a:solidFill>
                <a:latin typeface="Microsoft JhengHei" panose="020B0604030504040204" pitchFamily="34" charset="-120"/>
                <a:ea typeface="Microsoft JhengHei" panose="020B0604030504040204" pitchFamily="34" charset="-120"/>
              </a:rPr>
              <a:t>巴基斯坦</a:t>
            </a:r>
            <a:r>
              <a:rPr lang="zh-TW" altLang="en-US" sz="2000" b="1" dirty="0">
                <a:latin typeface="Microsoft JhengHei" panose="020B0604030504040204" pitchFamily="34" charset="-120"/>
                <a:ea typeface="Microsoft JhengHei" panose="020B0604030504040204" pitchFamily="34" charset="-120"/>
              </a:rPr>
              <a:t>禱告</a:t>
            </a:r>
            <a:endParaRPr lang="en-US" sz="2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0504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33800" y="2209800"/>
            <a:ext cx="8458200" cy="2819400"/>
          </a:xfrm>
        </p:spPr>
        <p:txBody>
          <a:bodyPr>
            <a:noAutofit/>
          </a:bodyPr>
          <a:lstStyle/>
          <a:p>
            <a:pPr marL="0" indent="0">
              <a:lnSpc>
                <a:spcPct val="100000"/>
              </a:lnSpc>
              <a:spcBef>
                <a:spcPts val="0"/>
              </a:spcBef>
              <a:buNone/>
            </a:pPr>
            <a:r>
              <a:rPr lang="zh-TW" altLang="en-US" sz="3200" b="1" dirty="0">
                <a:latin typeface="Microsoft JhengHei" panose="020B0604030504040204" pitchFamily="34" charset="-120"/>
                <a:ea typeface="Microsoft JhengHei" panose="020B0604030504040204" pitchFamily="34" charset="-120"/>
              </a:rPr>
              <a:t>父啊，願巴基斯坦婦女身分尊嚴被提升，</a:t>
            </a:r>
            <a:br>
              <a:rPr lang="en-MY" altLang="zh-TW" sz="3200" b="1" dirty="0">
                <a:latin typeface="Microsoft JhengHei" panose="020B0604030504040204" pitchFamily="34" charset="-120"/>
                <a:ea typeface="Microsoft JhengHei" panose="020B0604030504040204" pitchFamily="34" charset="-120"/>
              </a:rPr>
            </a:br>
            <a:r>
              <a:rPr lang="zh-TW" altLang="en-US" sz="3200" b="1" dirty="0">
                <a:latin typeface="Microsoft JhengHei" panose="020B0604030504040204" pitchFamily="34" charset="-120"/>
                <a:ea typeface="Microsoft JhengHei" panose="020B0604030504040204" pitchFamily="34" charset="-120"/>
              </a:rPr>
              <a:t>知道她們是父神所珍貴的，</a:t>
            </a:r>
            <a:br>
              <a:rPr lang="en-MY" altLang="zh-TW" sz="3200" b="1" dirty="0">
                <a:latin typeface="Microsoft JhengHei" panose="020B0604030504040204" pitchFamily="34" charset="-120"/>
                <a:ea typeface="Microsoft JhengHei" panose="020B0604030504040204" pitchFamily="34" charset="-120"/>
              </a:rPr>
            </a:br>
            <a:r>
              <a:rPr lang="zh-TW" altLang="en-US" sz="3200" b="1" dirty="0">
                <a:latin typeface="Microsoft JhengHei" panose="020B0604030504040204" pitchFamily="34" charset="-120"/>
                <a:ea typeface="Microsoft JhengHei" panose="020B0604030504040204" pitchFamily="34" charset="-120"/>
              </a:rPr>
              <a:t>有受教育機會，心中滿有蒙愛的喜悅，</a:t>
            </a:r>
            <a:br>
              <a:rPr lang="en-MY" altLang="zh-TW" sz="3200" b="1" dirty="0">
                <a:latin typeface="Microsoft JhengHei" panose="020B0604030504040204" pitchFamily="34" charset="-120"/>
                <a:ea typeface="Microsoft JhengHei" panose="020B0604030504040204" pitchFamily="34" charset="-120"/>
              </a:rPr>
            </a:br>
            <a:r>
              <a:rPr lang="zh-TW" altLang="en-US" sz="3200" b="1" dirty="0">
                <a:latin typeface="Microsoft JhengHei" panose="020B0604030504040204" pitchFamily="34" charset="-120"/>
                <a:ea typeface="Microsoft JhengHei" panose="020B0604030504040204" pitchFamily="34" charset="-120"/>
              </a:rPr>
              <a:t>成為傳福音報喜訊的大軍。</a:t>
            </a:r>
            <a:br>
              <a:rPr lang="en-MY" altLang="zh-TW" sz="3200" b="1" dirty="0">
                <a:latin typeface="Microsoft JhengHei" panose="020B0604030504040204" pitchFamily="34" charset="-120"/>
                <a:ea typeface="Microsoft JhengHei" panose="020B0604030504040204" pitchFamily="34" charset="-120"/>
              </a:rPr>
            </a:br>
            <a:br>
              <a:rPr lang="en-MY" altLang="zh-TW" sz="1000" dirty="0">
                <a:latin typeface="Microsoft JhengHei" panose="020B0604030504040204" pitchFamily="34" charset="-120"/>
                <a:ea typeface="Microsoft JhengHei" panose="020B0604030504040204" pitchFamily="34" charset="-120"/>
              </a:rPr>
            </a:br>
            <a:r>
              <a:rPr lang="zh-TW" altLang="en-US" sz="3200" dirty="0">
                <a:latin typeface="Microsoft JhengHei" panose="020B0604030504040204" pitchFamily="34" charset="-120"/>
                <a:ea typeface="Microsoft JhengHei" panose="020B0604030504040204" pitchFamily="34" charset="-120"/>
              </a:rPr>
              <a:t>奉基督的聖名禱告。阿們</a:t>
            </a:r>
            <a:r>
              <a:rPr lang="zh-CN" altLang="en-US" sz="3200" dirty="0">
                <a:latin typeface="Microsoft JhengHei" panose="020B0604030504040204" pitchFamily="34" charset="-120"/>
                <a:ea typeface="Microsoft JhengHei" panose="020B0604030504040204" pitchFamily="34" charset="-120"/>
              </a:rPr>
              <a:t>！</a:t>
            </a:r>
            <a:br>
              <a:rPr lang="en-MY" altLang="zh-CN" sz="3200" dirty="0">
                <a:latin typeface="Yu Gothic" panose="020B0400000000000000" pitchFamily="34" charset="-128"/>
                <a:ea typeface="Yu Gothic" panose="020B0400000000000000" pitchFamily="34" charset="-128"/>
              </a:rPr>
            </a:br>
            <a:endParaRPr lang="en-US" altLang="zh-CN" sz="3200" dirty="0">
              <a:latin typeface="Yu Gothic" panose="020B0400000000000000" pitchFamily="34" charset="-128"/>
              <a:ea typeface="Yu Gothic" panose="020B0400000000000000" pitchFamily="34" charset="-128"/>
            </a:endParaRPr>
          </a:p>
        </p:txBody>
      </p:sp>
      <p:pic>
        <p:nvPicPr>
          <p:cNvPr id="7" name="Picture 6">
            <a:extLst>
              <a:ext uri="{FF2B5EF4-FFF2-40B4-BE49-F238E27FC236}">
                <a16:creationId xmlns:a16="http://schemas.microsoft.com/office/drawing/2014/main" id="{63E2B4D2-4D5A-4544-A6AE-1E55C84CC557}"/>
              </a:ext>
            </a:extLst>
          </p:cNvPr>
          <p:cNvPicPr>
            <a:picLocks noChangeAspect="1"/>
          </p:cNvPicPr>
          <p:nvPr/>
        </p:nvPicPr>
        <p:blipFill>
          <a:blip r:embed="rId3">
            <a:extLst>
              <a:ext uri="{28A0092B-C50C-407E-A947-70E740481C1C}">
                <a14:useLocalDpi xmlns:a14="http://schemas.microsoft.com/office/drawing/2010/main" val="0"/>
              </a:ext>
            </a:extLst>
          </a:blip>
          <a:srcRect l="33704" r="33704"/>
          <a:stretch/>
        </p:blipFill>
        <p:spPr>
          <a:xfrm>
            <a:off x="-1" y="0"/>
            <a:ext cx="3352801" cy="6858000"/>
          </a:xfrm>
          <a:prstGeom prst="rect">
            <a:avLst/>
          </a:prstGeom>
        </p:spPr>
      </p:pic>
      <p:pic>
        <p:nvPicPr>
          <p:cNvPr id="8" name="Picture 7">
            <a:extLst>
              <a:ext uri="{FF2B5EF4-FFF2-40B4-BE49-F238E27FC236}">
                <a16:creationId xmlns:a16="http://schemas.microsoft.com/office/drawing/2014/main" id="{B8E6A8AB-F333-4563-9000-2123D8236F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62721" y="313862"/>
            <a:ext cx="924479" cy="923481"/>
          </a:xfrm>
          <a:prstGeom prst="rect">
            <a:avLst/>
          </a:prstGeom>
        </p:spPr>
      </p:pic>
      <p:sp>
        <p:nvSpPr>
          <p:cNvPr id="9" name="Title 4">
            <a:extLst>
              <a:ext uri="{FF2B5EF4-FFF2-40B4-BE49-F238E27FC236}">
                <a16:creationId xmlns:a16="http://schemas.microsoft.com/office/drawing/2014/main" id="{8E793B1C-C24D-4D3F-A262-07027CC5D2D9}"/>
              </a:ext>
            </a:extLst>
          </p:cNvPr>
          <p:cNvSpPr txBox="1">
            <a:spLocks/>
          </p:cNvSpPr>
          <p:nvPr/>
        </p:nvSpPr>
        <p:spPr>
          <a:xfrm>
            <a:off x="7543800" y="609600"/>
            <a:ext cx="32766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TW" altLang="en-US" sz="2000" b="1">
                <a:latin typeface="Microsoft JhengHei" panose="020B0604030504040204" pitchFamily="34" charset="-120"/>
                <a:ea typeface="Microsoft JhengHei" panose="020B0604030504040204" pitchFamily="34" charset="-120"/>
              </a:rPr>
              <a:t>同心為</a:t>
            </a:r>
            <a:r>
              <a:rPr lang="zh-TW" altLang="en-US" sz="2000" b="1">
                <a:solidFill>
                  <a:srgbClr val="DC0000"/>
                </a:solidFill>
                <a:latin typeface="Microsoft JhengHei" panose="020B0604030504040204" pitchFamily="34" charset="-120"/>
                <a:ea typeface="Microsoft JhengHei" panose="020B0604030504040204" pitchFamily="34" charset="-120"/>
              </a:rPr>
              <a:t>巴基斯坦</a:t>
            </a:r>
            <a:r>
              <a:rPr lang="zh-TW" altLang="en-US" sz="2000" b="1">
                <a:latin typeface="Microsoft JhengHei" panose="020B0604030504040204" pitchFamily="34" charset="-120"/>
                <a:ea typeface="Microsoft JhengHei" panose="020B0604030504040204" pitchFamily="34" charset="-120"/>
              </a:rPr>
              <a:t>禱告</a:t>
            </a:r>
            <a:endParaRPr lang="en-US" sz="2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1529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0000"/>
            </a:gs>
            <a:gs pos="97000">
              <a:srgbClr val="7A0000"/>
            </a:gs>
          </a:gsLst>
          <a:lin ang="5400000" scaled="0"/>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96" b="-18552"/>
          <a:stretch/>
        </p:blipFill>
        <p:spPr>
          <a:xfrm>
            <a:off x="7696200" y="2514600"/>
            <a:ext cx="2192143" cy="38100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244" y="1066800"/>
            <a:ext cx="5769217" cy="476644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236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xit" presetSubtype="8" fill="hold" nodeType="withEffect">
                                  <p:stCondLst>
                                    <p:cond delay="6600"/>
                                  </p:stCondLst>
                                  <p:childTnLst>
                                    <p:anim calcmode="lin" valueType="num">
                                      <p:cBhvr additive="base">
                                        <p:cTn id="10" dur="700"/>
                                        <p:tgtEl>
                                          <p:spTgt spid="5"/>
                                        </p:tgtEl>
                                        <p:attrNameLst>
                                          <p:attrName>ppt_x</p:attrName>
                                        </p:attrNameLst>
                                      </p:cBhvr>
                                      <p:tavLst>
                                        <p:tav tm="0">
                                          <p:val>
                                            <p:strVal val="ppt_x"/>
                                          </p:val>
                                        </p:tav>
                                        <p:tav tm="100000">
                                          <p:val>
                                            <p:strVal val="0-ppt_w/2"/>
                                          </p:val>
                                        </p:tav>
                                      </p:tavLst>
                                    </p:anim>
                                    <p:anim calcmode="lin" valueType="num">
                                      <p:cBhvr additive="base">
                                        <p:cTn id="11" dur="700"/>
                                        <p:tgtEl>
                                          <p:spTgt spid="5"/>
                                        </p:tgtEl>
                                        <p:attrNameLst>
                                          <p:attrName>ppt_y</p:attrName>
                                        </p:attrNameLst>
                                      </p:cBhvr>
                                      <p:tavLst>
                                        <p:tav tm="0">
                                          <p:val>
                                            <p:strVal val="ppt_y"/>
                                          </p:val>
                                        </p:tav>
                                        <p:tav tm="100000">
                                          <p:val>
                                            <p:strVal val="ppt_y"/>
                                          </p:val>
                                        </p:tav>
                                      </p:tavLst>
                                    </p:anim>
                                    <p:set>
                                      <p:cBhvr>
                                        <p:cTn id="12" dur="1" fill="hold">
                                          <p:stCondLst>
                                            <p:cond delay="699"/>
                                          </p:stCondLst>
                                        </p:cTn>
                                        <p:tgtEl>
                                          <p:spTgt spid="5"/>
                                        </p:tgtEl>
                                        <p:attrNameLst>
                                          <p:attrName>style.visibility</p:attrName>
                                        </p:attrNameLst>
                                      </p:cBhvr>
                                      <p:to>
                                        <p:strVal val="hidden"/>
                                      </p:to>
                                    </p:set>
                                  </p:childTnLst>
                                </p:cTn>
                              </p:par>
                              <p:par>
                                <p:cTn id="13" presetID="10" presetClass="entr" presetSubtype="0" fill="hold" nodeType="with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nodeType="withEffect">
                                  <p:stCondLst>
                                    <p:cond delay="10100"/>
                                  </p:stCondLst>
                                  <p:childTnLst>
                                    <p:animEffect transition="out" filter="fade">
                                      <p:cBhvr>
                                        <p:cTn id="17" dur="700"/>
                                        <p:tgtEl>
                                          <p:spTgt spid="4"/>
                                        </p:tgtEl>
                                      </p:cBhvr>
                                    </p:animEffect>
                                    <p:set>
                                      <p:cBhvr>
                                        <p:cTn id="18" dur="1" fill="hold">
                                          <p:stCondLst>
                                            <p:cond delay="6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1225</Words>
  <Application>Microsoft Office PowerPoint</Application>
  <PresentationFormat>Widescreen</PresentationFormat>
  <Paragraphs>41</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Microsoft JhengHei</vt:lpstr>
      <vt:lpstr>PMingLiU</vt:lpstr>
      <vt:lpstr>Yu Gothic</vt:lpstr>
      <vt:lpstr>Arial</vt:lpstr>
      <vt:lpstr>Calibri</vt:lpstr>
      <vt:lpstr>Calibri Light</vt:lpstr>
      <vt:lpstr>Office Theme</vt:lpstr>
      <vt:lpstr>PowerPoint Presentation</vt:lpstr>
      <vt:lpstr>PowerPoint Presentation</vt:lpstr>
      <vt:lpstr>同心為巴基斯坦禱告</vt:lpstr>
      <vt:lpstr>同心為巴基斯坦禱告</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80</cp:revision>
  <dcterms:created xsi:type="dcterms:W3CDTF">2020-11-06T17:04:32Z</dcterms:created>
  <dcterms:modified xsi:type="dcterms:W3CDTF">2021-02-02T08:06:49Z</dcterms:modified>
</cp:coreProperties>
</file>