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</p:sldMasterIdLst>
  <p:notesMasterIdLst>
    <p:notesMasterId r:id="rId11"/>
  </p:notesMasterIdLst>
  <p:sldIdLst>
    <p:sldId id="270" r:id="rId2"/>
    <p:sldId id="271" r:id="rId3"/>
    <p:sldId id="290" r:id="rId4"/>
    <p:sldId id="256" r:id="rId5"/>
    <p:sldId id="273" r:id="rId6"/>
    <p:sldId id="274" r:id="rId7"/>
    <p:sldId id="291" r:id="rId8"/>
    <p:sldId id="259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ther fan" initials="ef" lastIdx="1" clrIdx="0">
    <p:extLst>
      <p:ext uri="{19B8F6BF-5375-455C-9EA6-DF929625EA0E}">
        <p15:presenceInfo xmlns:p15="http://schemas.microsoft.com/office/powerpoint/2012/main" userId="075f14a0ffea5f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DDF"/>
    <a:srgbClr val="DC0000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19" autoAdjust="0"/>
    <p:restoredTop sz="65072" autoAdjust="0"/>
  </p:normalViewPr>
  <p:slideViewPr>
    <p:cSldViewPr>
      <p:cViewPr varScale="1">
        <p:scale>
          <a:sx n="74" d="100"/>
          <a:sy n="74" d="100"/>
        </p:scale>
        <p:origin x="444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9FC77-4C07-4250-9504-1442D3B1CB40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0A47A-5C7E-436F-BE97-00A4918567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MY" altLang="zh-TW" sz="1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主持者可以参考以下</a:t>
            </a:r>
            <a:r>
              <a:rPr lang="en-US" altLang="zh-CN" sz="1200" b="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>
              <a:effectLst/>
              <a:latin typeface="Calibri" panose="020F0502020204030204" pitchFamily="34" charset="0"/>
              <a:ea typeface="PMingLiU" panose="02020500000000000000" pitchFamily="2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伊斯兰曆九月</a:t>
            </a:r>
            <a:r>
              <a:rPr lang="zh-CN" altLang="en-US" sz="1200" b="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是穆斯林的</a:t>
            </a:r>
            <a:r>
              <a:rPr lang="zh-CN" altLang="en-US" sz="1200" b="1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斋戒月</a:t>
            </a:r>
            <a:r>
              <a:rPr lang="zh-CN" altLang="en-US" sz="1200" b="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，在这</a:t>
            </a:r>
            <a:r>
              <a:rPr lang="en-US" altLang="zh-CN" sz="1200" b="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30</a:t>
            </a:r>
            <a:r>
              <a:rPr lang="zh-CN" altLang="en-US" sz="1200" b="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天裡</a:t>
            </a:r>
            <a:r>
              <a:rPr lang="en-US" altLang="zh-CN" sz="1200" b="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, </a:t>
            </a:r>
            <a:r>
              <a:rPr lang="zh-CN" altLang="en-US" sz="1200" b="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穆斯林</a:t>
            </a:r>
            <a:r>
              <a:rPr lang="zh-CN" altLang="en-US" sz="1200" b="1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每天都要禁食祷告</a:t>
            </a:r>
            <a:r>
              <a:rPr lang="zh-CN" altLang="en-US" sz="1200" b="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， 这是每个穆斯林都要守的善功之一。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b="0" dirty="0">
              <a:effectLst/>
              <a:latin typeface="Calibri" panose="020F0502020204030204" pitchFamily="34" charset="0"/>
              <a:ea typeface="PMingLiU" panose="02020500000000000000" pitchFamily="2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1992</a:t>
            </a:r>
            <a:r>
              <a:rPr lang="zh-CN" altLang="en-US" sz="1200" b="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年有几位教会领袖在中东开会时事，圣灵感动他们要为穆斯林祷告。</a:t>
            </a:r>
            <a:br>
              <a:rPr lang="zh-CN" altLang="en-US" sz="1200" b="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</a:br>
            <a:r>
              <a:rPr lang="en-US" altLang="zh-CN" sz="1200" b="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1993</a:t>
            </a:r>
            <a:r>
              <a:rPr lang="zh-CN" altLang="en-US" sz="1200" b="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开始发动教会在穆斯林祭戒月</a:t>
            </a:r>
            <a:r>
              <a:rPr lang="en-US" altLang="zh-CN" sz="1200" b="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30</a:t>
            </a:r>
            <a:r>
              <a:rPr lang="zh-CN" altLang="en-US" sz="1200" b="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天为穆斯林祷告，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目的是一年中有一段固定时间与穆斯林同行，加强认识、培养尊重和关注。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b="0" dirty="0">
              <a:effectLst/>
              <a:latin typeface="Calibri" panose="020F0502020204030204" pitchFamily="34" charset="0"/>
              <a:ea typeface="PMingLiU" panose="02020500000000000000" pitchFamily="2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其后，开始发生惊人的穆斯林归主浪潮现象，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穆斯林宣教家葛瑞森博士</a:t>
            </a:r>
            <a:r>
              <a:rPr lang="en-US" altLang="zh-CN" sz="1200" b="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David Garrison</a:t>
            </a:r>
            <a:r>
              <a:rPr lang="zh-CN" altLang="en-US" sz="1200" b="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与他的团队，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于</a:t>
            </a:r>
            <a:r>
              <a:rPr lang="en-US" altLang="zh-CN" sz="1200" b="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2007</a:t>
            </a:r>
            <a:r>
              <a:rPr lang="zh-CN" altLang="en-US" sz="1200" b="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至</a:t>
            </a:r>
            <a:r>
              <a:rPr lang="en-US" altLang="zh-CN" sz="1200" b="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2012</a:t>
            </a:r>
            <a:r>
              <a:rPr lang="zh-CN" altLang="en-US" sz="1200" b="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年间走访全球十四个穆斯林国家，访问来自卅三个族群、超过一千位穆斯林背景归主者，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按其研究，历史中穆斯林自愿地大规模归主的情况，绝无仅有，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但在</a:t>
            </a:r>
            <a:r>
              <a:rPr lang="en-US" altLang="zh-CN" sz="1200" b="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2001-2012</a:t>
            </a:r>
            <a:r>
              <a:rPr lang="zh-CN" altLang="en-US" sz="1200" b="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的十二年间，却竟然出现六十九个「归主运动／浪潮」。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他的团队把一个「穆斯林归主浪潮」界定为「于某地区或群体中开展超过一百家教会或有逾一千人受洗」。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亲爱的代祷者，关于穆斯林世界的这些事，我们要知道，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因为我们是在这场抢救灵魂的争战中，负责祷告的一群人。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dirty="0">
                <a:effectLst/>
                <a:latin typeface="Calibri" panose="020F0502020204030204" pitchFamily="34" charset="0"/>
                <a:ea typeface="PMingLiU" panose="02020500000000000000" pitchFamily="2" charset="-120"/>
                <a:cs typeface="Times New Roman" panose="02020603050405020304" pitchFamily="18" charset="0"/>
              </a:rPr>
              <a:t>神要救穆斯林，我们要儆醒祷告。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b="0" dirty="0">
              <a:effectLst/>
              <a:latin typeface="Calibri" panose="020F0502020204030204" pitchFamily="34" charset="0"/>
              <a:ea typeface="PMingLiU" panose="02020500000000000000" pitchFamily="2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22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还有一件事，我们必须改变自己了解穆斯林世界的方式，</a:t>
            </a:r>
          </a:p>
          <a:p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要以神的眼光来看待他们</a:t>
            </a:r>
            <a:r>
              <a:rPr lang="en-US" altLang="zh-CN" sz="12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——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视他们是神所喜欢的个人和家庭，</a:t>
            </a:r>
          </a:p>
          <a:p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他们是友善极力靠行为善功来寻求得神喜悦的人，可惜用错了方法，走错了路。</a:t>
            </a:r>
          </a:p>
          <a:p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但神亲自用异像和异梦，向他们显示耶稣就是神的儿子，拯救他们。</a:t>
            </a:r>
          </a:p>
          <a:p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让神用祂对穆斯林世界的爱和大能来引导我们祷告。</a:t>
            </a:r>
          </a:p>
          <a:p>
            <a:endParaRPr lang="zh-CN" altLang="en-US" sz="1200" b="0" i="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时间许可， 可引用以下的见证</a:t>
            </a:r>
          </a:p>
          <a:p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范师母以前的一个同工，早期在土耳其作带职宣教士，</a:t>
            </a:r>
          </a:p>
          <a:p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一日一个邻居跑来对他说</a:t>
            </a:r>
            <a:r>
              <a:rPr lang="en-US" altLang="zh-CN" sz="12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 </a:t>
            </a:r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请你告诉我耶稣是谁</a:t>
            </a:r>
          </a:p>
          <a:p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因为今天早上我作了一个梦，我们的村子失火了，大家都非常仓惶地找地方逃生</a:t>
            </a:r>
          </a:p>
          <a:p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我被困在一个房间里，在惶恐地寻找出路时，</a:t>
            </a:r>
          </a:p>
          <a:p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突然从上边垂下一条绳子，有声音说爬上来，</a:t>
            </a:r>
          </a:p>
          <a:p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我举头问说你是谁</a:t>
            </a:r>
          </a:p>
          <a:p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他说我是耶稣。</a:t>
            </a:r>
          </a:p>
          <a:p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我记得你说过你是耶稣的跟随者，请告诉我他是谁</a:t>
            </a:r>
          </a:p>
          <a:p>
            <a:r>
              <a:rPr lang="zh-CN" altLang="en-US" sz="12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 </a:t>
            </a:r>
          </a:p>
          <a:p>
            <a:endParaRPr lang="zh-CN" altLang="en-US" sz="1200" b="0" i="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zh-CN" altLang="en-US" sz="1200" b="0" i="0" dirty="0">
              <a:solidFill>
                <a:srgbClr val="0000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07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89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经过</a:t>
            </a:r>
            <a:r>
              <a:rPr lang="en-US" altLang="zh-CN" sz="1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25 </a:t>
            </a:r>
            <a:r>
              <a:rPr lang="zh-CN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年的努力，首部专为阿拉伯穆斯林，用他们熟悉的文字，名称，表达方式和格式翻译的谢里夫圣经，在</a:t>
            </a:r>
            <a:r>
              <a:rPr lang="en-US" altLang="zh-CN" sz="1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2017</a:t>
            </a:r>
            <a:r>
              <a:rPr lang="zh-CN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出版。</a:t>
            </a:r>
            <a:br>
              <a:rPr lang="zh-CN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1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它被穆斯林接受，认为就是为他们写的，是带领和牧养穆斯林背景信徒的重要工具。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61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57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96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这是附加的祷告事项，假如你的教会有支持在穆民中服事的宣教士，你想为他们祷告， 请把这</a:t>
            </a:r>
            <a:r>
              <a:rPr lang="en-US" altLang="zh-CN" dirty="0"/>
              <a:t>slide</a:t>
            </a:r>
            <a:r>
              <a:rPr lang="zh-CN" altLang="en-US" dirty="0"/>
              <a:t>移至第</a:t>
            </a:r>
            <a:r>
              <a:rPr lang="en-US" altLang="zh-CN" dirty="0"/>
              <a:t>8</a:t>
            </a:r>
            <a:r>
              <a:rPr lang="zh-CN" altLang="en-US" dirty="0"/>
              <a:t>张，再加上宣教士的名字。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94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5A894-F66E-45B4-AC16-03078491A5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910006-2876-4983-B1ED-78A744F84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E30F0-340C-4327-8FD2-755C12DB8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42832-5165-4C1F-A9DF-A7A219AA1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05D4B-65BE-4E45-BE45-2E146999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01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FEF97-55E4-4CDC-8388-F6EBC04FB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ADFF08-B8B8-4F44-B5EB-E703A40F8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3C0E0-2039-4E50-9A64-B0DB016AE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4B13E-4663-468A-9CF4-5483BDCB4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11233-48EA-47E2-BBA4-C67AD9721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9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7B333B-78C2-492F-A119-A8439BE4C8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0C0FBF-0BC9-4EA4-B45A-80A833F8A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C0398-4BFE-4DAD-BC0F-A40507812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16DB9-C9EA-4C26-9232-81EA4DD5B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3428F-8763-4A3C-A61C-E1CC39E47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4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4A5DF-28ED-46DE-8D36-9C693ACEA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BA59C-E57F-4C17-B90F-B90FE515C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CF973-4982-4EA9-B892-11EF41DA9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D909B-CADA-422C-96F2-6F4A64A75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00675-BF7A-485F-AD44-0F798E4CE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69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525C4-2391-4EE5-89F1-FFF42054E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F132F-CBFD-4D74-908C-0C5F3546C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6CAA1-2019-4B9B-95AA-AB341B06C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B9737-1B55-4DD9-B4B1-CCFFBF2A8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4A14A-1774-40EB-A1A4-C8B6BA2B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02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6A8C4-F5B9-4F15-948E-5702F8C7C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AF7BC-AF14-4C4A-A82C-F840E76DB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C0228-0760-4D6E-99C6-D9D83C1AE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93E9F-F933-4331-AB69-C4C2F197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63446-44EF-4827-8B17-9F4C2E169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0978B-B41B-4303-9221-77A903A7D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0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5A003-48E4-4ABF-B69D-515F815B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F1756-79E6-4348-9CFC-86AC63456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113F32-C896-4B90-8DF1-D109C82EF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6D95F2-8890-411F-96C0-4943FA4D19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7AE4DF-F762-4BAC-A1EA-2FDF4E670B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5148EB-AE75-46E1-90D6-F4E0169DE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9422A7-A435-4988-BFE4-16525782D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0AA024-964A-4E6A-B69D-5E4B19A16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0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BCFDC-B34E-44A4-92C7-4F6A4497A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351469-13B1-4BEA-B368-A2014B777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EDBA81-208E-4097-9AAE-EDBC11DE0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77E13-D083-4F58-8E55-587F021FF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11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259A2D-ECE8-4138-9559-A48C533B2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0B93DB-CC4E-4907-9263-1D836D9B7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04715-0CF8-483E-8C37-13AAC811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7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85BB6-357D-466E-A4A6-9F23D3F22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AC8CA-84CE-415E-A8DA-91A272FCE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C9BA58-B29D-4C52-8A13-437AE0200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D71BE-B0B6-4DA5-9DC7-229A0386A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6C110-9B4A-4352-A670-6B32A1595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39F14-F063-447F-A1F0-D4C6B0A8F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0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17FAE-31D4-4936-95F9-0032CB2DD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B6CC44-B3C9-4D67-B1CA-8517BBA3B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CA162-5D51-4EC3-AEE9-A962A1FFC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FEA44-60A4-4687-B98A-148A2E24C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7A81B-56FD-4722-94BF-CA9C11195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1202-2638-4CC8-AFAF-B66E4E47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5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954A8B-ED08-412F-AE49-CB0223A49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46BED-A1C9-4A4C-BA0C-311703D19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82397-D670-41DA-AD31-62691BA3E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05AB-13C4-4FEF-8460-F7BC1550F1E5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F0395-5741-485A-B0AB-EBAA5D701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671C3-2E2C-4BD7-9FEC-49088F54B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6EC86-6482-419B-8FAC-16505F4BF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7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65088C-E327-4C2C-943C-FBE3AB9338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9599" y="0"/>
            <a:ext cx="13303598" cy="1016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E49E423-AFA0-4D36-A81A-87E76218AD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0600" y="1238071"/>
            <a:ext cx="2385109" cy="27427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5DF8C5-6BF9-42BD-825D-BB95C5D7BE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0043" y="526096"/>
            <a:ext cx="831271" cy="13314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3D9378-3288-4657-83CC-8853B3E20BA3}"/>
              </a:ext>
            </a:extLst>
          </p:cNvPr>
          <p:cNvSpPr txBox="1"/>
          <p:nvPr/>
        </p:nvSpPr>
        <p:spPr>
          <a:xfrm>
            <a:off x="2971800" y="4667071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2021</a:t>
            </a:r>
            <a:r>
              <a:rPr lang="en-US" altLang="zh-TW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 </a:t>
            </a:r>
            <a:r>
              <a:rPr lang="en-US" altLang="zh-TW" sz="24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4月13</a:t>
            </a:r>
            <a:r>
              <a:rPr lang="zh-CN" altLang="en-US" sz="24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日</a:t>
            </a:r>
            <a:r>
              <a:rPr lang="en-US" altLang="zh-TW" sz="24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- 5月</a:t>
            </a:r>
            <a:r>
              <a:rPr lang="en-US" altLang="zh-TW" sz="240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12</a:t>
            </a:r>
            <a:r>
              <a:rPr lang="zh-CN" altLang="en-US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日</a:t>
            </a:r>
            <a:endParaRPr lang="en-US" altLang="zh-TW" sz="2400" dirty="0">
              <a:solidFill>
                <a:schemeClr val="bg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30</a:t>
            </a:r>
            <a:r>
              <a:rPr lang="zh-CN" altLang="en-US" sz="4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天为穆斯林世界祷告</a:t>
            </a:r>
            <a:endParaRPr lang="en-MY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27000" decel="27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-0.275 " pathEditMode="relative" rAng="0" ptsTypes="AA">
                                      <p:cBhvr>
                                        <p:cTn id="13" dur="2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75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505200" y="2057400"/>
            <a:ext cx="8610600" cy="3214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穆斯林会在斋戒月</a:t>
            </a:r>
            <a:r>
              <a:rPr lang="en-US" altLang="zh-CN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30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天裡，每天都禁食祷告。</a:t>
            </a:r>
            <a:br>
              <a:rPr lang="zh-CN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endParaRPr lang="zh-CN" altLang="en-US" sz="28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我们与世界各地的基督徒同步为他们祷告，</a:t>
            </a:r>
            <a:br>
              <a:rPr lang="zh-CN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愿他们遇见主耶稣基督和爱他们的福音使者。</a:t>
            </a:r>
            <a:br>
              <a:rPr lang="zh-CN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endParaRPr lang="zh-CN" altLang="en-US" sz="28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1993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至目前爲止，有</a:t>
            </a:r>
            <a:r>
              <a:rPr lang="en-US" altLang="zh-CN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300-400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万的穆斯林归主。</a:t>
            </a:r>
            <a:br>
              <a:rPr lang="zh-CN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CN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2001-2012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就有</a:t>
            </a:r>
            <a:r>
              <a:rPr lang="en-US" altLang="zh-CN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69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个千人以上的穆斯林归主浪潮。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ADCB08-553D-4B70-A6C6-92D6995D37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2721" y="313862"/>
            <a:ext cx="924478" cy="923481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301A2D5B-82D5-431F-BA2F-F91D6974A997}"/>
              </a:ext>
            </a:extLst>
          </p:cNvPr>
          <p:cNvSpPr txBox="1">
            <a:spLocks/>
          </p:cNvSpPr>
          <p:nvPr/>
        </p:nvSpPr>
        <p:spPr>
          <a:xfrm>
            <a:off x="7924800" y="609600"/>
            <a:ext cx="2819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TW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30</a:t>
            </a:r>
            <a:r>
              <a:rPr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天</a:t>
            </a:r>
            <a:r>
              <a:rPr lang="zh-CN" altLang="en-US" sz="2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为穆斯林世界祷告</a:t>
            </a:r>
            <a:endParaRPr lang="en-MY" sz="10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A1F025-E645-481C-8786-4EA4CEB1E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6" r="25556"/>
          <a:stretch/>
        </p:blipFill>
        <p:spPr>
          <a:xfrm>
            <a:off x="8579" y="0"/>
            <a:ext cx="3352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9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38200" y="1305341"/>
            <a:ext cx="7086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i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伊斯兰</a:t>
            </a:r>
            <a:r>
              <a:rPr lang="zh-CN" altLang="en-US" sz="2400" i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是宗教名称；</a:t>
            </a:r>
            <a:r>
              <a:rPr lang="zh-CN" altLang="en-US" sz="2400" b="1" i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穆斯林</a:t>
            </a:r>
            <a:r>
              <a:rPr lang="zh-CN" altLang="en-US" sz="2400" i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是信奉伊斯兰的教徒。</a:t>
            </a:r>
          </a:p>
          <a:p>
            <a:r>
              <a:rPr lang="zh-CN" altLang="en-US" sz="2400" i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穆斯林人口</a:t>
            </a:r>
            <a:r>
              <a:rPr lang="en-US" altLang="zh-CN" sz="2400" i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19</a:t>
            </a:r>
            <a:r>
              <a:rPr lang="zh-CN" altLang="en-US" sz="2400" i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亿， 佔全球人口 </a:t>
            </a:r>
            <a:r>
              <a:rPr lang="en-US" altLang="zh-CN" sz="2400" i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25%</a:t>
            </a:r>
            <a:r>
              <a:rPr lang="zh-CN" altLang="en-US" sz="2400" i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br>
              <a:rPr lang="en-MY" altLang="zh-CN" sz="2400" i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endParaRPr lang="en-MY" altLang="zh-TW" sz="2400" i="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zh-CN" altLang="en-US" sz="2400" b="1" i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伊斯兰五善功 </a:t>
            </a:r>
          </a:p>
          <a:p>
            <a:pPr>
              <a:spcBef>
                <a:spcPts val="600"/>
              </a:spcBef>
            </a:pPr>
            <a:r>
              <a:rPr lang="zh-CN" altLang="en-US" sz="2400" b="1" i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唸功 </a:t>
            </a:r>
            <a:r>
              <a:rPr lang="en-US" altLang="zh-CN" sz="2400" b="1" i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 </a:t>
            </a:r>
            <a:r>
              <a:rPr lang="zh-CN" altLang="en-US" sz="2400" i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背诵「除了阿拉以外没有别神。</a:t>
            </a:r>
            <a:br>
              <a:rPr lang="zh-CN" altLang="en-US" sz="2400" i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400" i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穆罕默德是他们的先知」。 </a:t>
            </a:r>
          </a:p>
          <a:p>
            <a:pPr>
              <a:spcBef>
                <a:spcPts val="600"/>
              </a:spcBef>
            </a:pPr>
            <a:r>
              <a:rPr lang="zh-CN" altLang="en-US" sz="2400" b="1" i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拜功 ：</a:t>
            </a:r>
            <a:r>
              <a:rPr lang="zh-CN" altLang="en-US" sz="2400" i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一天五次在固定时间面朝麦加祈祷。</a:t>
            </a:r>
          </a:p>
          <a:p>
            <a:pPr>
              <a:spcBef>
                <a:spcPts val="600"/>
              </a:spcBef>
            </a:pPr>
            <a:r>
              <a:rPr lang="zh-CN" altLang="en-US" sz="2400" b="1" i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课功 ：</a:t>
            </a:r>
            <a:r>
              <a:rPr lang="zh-CN" altLang="en-US" sz="2400" i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义务性地或自愿地济助穷人。 </a:t>
            </a:r>
          </a:p>
          <a:p>
            <a:pPr>
              <a:spcBef>
                <a:spcPts val="600"/>
              </a:spcBef>
            </a:pPr>
            <a:r>
              <a:rPr lang="zh-CN" altLang="en-US" sz="2400" b="1" i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戒功 ：</a:t>
            </a:r>
            <a:r>
              <a:rPr lang="zh-CN" altLang="en-US" sz="2400" i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每年守斋戒月，禁食、禁慾。 </a:t>
            </a:r>
          </a:p>
          <a:p>
            <a:pPr>
              <a:spcBef>
                <a:spcPts val="600"/>
              </a:spcBef>
            </a:pPr>
            <a:r>
              <a:rPr lang="zh-CN" altLang="en-US" sz="2400" b="1" i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朝功 ：</a:t>
            </a:r>
            <a:r>
              <a:rPr lang="zh-CN" altLang="en-US" sz="2400" i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一生至少到麦加朝圣一次。</a:t>
            </a:r>
            <a:r>
              <a:rPr lang="zh-CN" altLang="en-US" sz="2400" b="1" i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 </a:t>
            </a:r>
            <a:endParaRPr lang="en-US" sz="24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4A9D5-C935-45C3-802E-12AF01250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8" r="33708"/>
          <a:stretch/>
        </p:blipFill>
        <p:spPr>
          <a:xfrm>
            <a:off x="8839199" y="0"/>
            <a:ext cx="3352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9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F4C4A9-E2A0-448E-88B8-E81E89DD7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541" y="-3581400"/>
            <a:ext cx="12204541" cy="18364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795083-B61B-4305-A6DD-398151CFBF2C}"/>
              </a:ext>
            </a:extLst>
          </p:cNvPr>
          <p:cNvSpPr txBox="1"/>
          <p:nvPr/>
        </p:nvSpPr>
        <p:spPr>
          <a:xfrm>
            <a:off x="1981200" y="2895600"/>
            <a:ext cx="8229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让我们同心为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穆斯林世界祷告</a:t>
            </a:r>
            <a:br>
              <a:rPr lang="en-MY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8702DE-2FA9-492F-8D26-A670A5B2B0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2721" y="313862"/>
            <a:ext cx="924478" cy="9234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8.33333E-7 0.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3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04284E4E-D178-4D53-91F9-C16F53255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1180604"/>
            <a:ext cx="4495800" cy="495795"/>
          </a:xfrm>
        </p:spPr>
        <p:txBody>
          <a:bodyPr>
            <a:noAutofit/>
          </a:bodyPr>
          <a:lstStyle/>
          <a:p>
            <a:r>
              <a:rPr lang="zh-CN" altLang="en-US" sz="2800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穆斯林歸主運動感謝神</a:t>
            </a:r>
            <a:endParaRPr lang="zh-TW" altLang="en-US" sz="2800" b="1" dirty="0">
              <a:solidFill>
                <a:schemeClr val="accent6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81400" y="1905000"/>
            <a:ext cx="8315878" cy="463913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CN" altLang="en-US" sz="2400" b="0" i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天父，谢谢你让我们这时代的信徒可以看到</a:t>
            </a:r>
            <a:br>
              <a:rPr lang="zh-CN" altLang="en-US" sz="2400" b="0" i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400" b="0" i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令人振奋的穆斯林归主运动，</a:t>
            </a:r>
            <a:br>
              <a:rPr lang="zh-CN" altLang="en-US" sz="2400" b="0" i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400" b="0" i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让我们知道，在你没有难成的事。</a:t>
            </a:r>
            <a:br>
              <a:rPr lang="en-MY" altLang="zh-CN" sz="2400" b="0" i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br>
              <a:rPr lang="en-MY" altLang="zh-CN" sz="1400" b="0" i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400" b="0" i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感谢父神在过去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28</a:t>
            </a:r>
            <a:r>
              <a:rPr lang="zh-CN" altLang="en-US" sz="2400" b="0" i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年，</a:t>
            </a:r>
            <a:br>
              <a:rPr lang="zh-CN" altLang="en-US" sz="2400" b="0" i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400" b="0" i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兴起了许多基督徒为穆斯林世界祷告，</a:t>
            </a:r>
            <a:br>
              <a:rPr lang="zh-CN" altLang="en-US" sz="2400" b="0" i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400" b="0" i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让我们知道，归主运动和祷告运动同时发生，并非巧合；</a:t>
            </a:r>
            <a:br>
              <a:rPr lang="zh-CN" altLang="en-US" sz="2400" b="0" i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400" b="0" i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求圣灵提醒我们要继续忠心守着代祷的岗位，</a:t>
            </a:r>
            <a:br>
              <a:rPr lang="zh-CN" altLang="en-US" sz="2400" b="0" i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400" b="0" i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也求父神激励更多基督徒加入祷告行列。</a:t>
            </a:r>
            <a:br>
              <a:rPr lang="en-MY" altLang="zh-CN" sz="2400" b="0" i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br>
              <a:rPr lang="en-MY" altLang="zh-CN" sz="1400" b="0" i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400" b="1" i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求父神的灵风继续吹入穆斯林世界，</a:t>
            </a:r>
            <a:br>
              <a:rPr lang="zh-CN" altLang="en-US" sz="2400" b="1" i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400" b="1" i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愿主的拯救和荣光向许多在疫区中的穆斯林显现，</a:t>
            </a:r>
            <a:br>
              <a:rPr lang="zh-CN" altLang="en-US" sz="2400" b="1" i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400" b="1" i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知道他们可以靠着耶稣得神喜悦。</a:t>
            </a:r>
            <a:br>
              <a:rPr lang="zh-CN" altLang="en-US" sz="2400" b="1" i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400" b="1" i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奉耶稣的名祷告，阿们。</a:t>
            </a:r>
          </a:p>
          <a:p>
            <a:pPr marL="0" indent="0">
              <a:buNone/>
            </a:pPr>
            <a:endParaRPr 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E27048BE-BD36-4AD8-ACD3-68C3690EF568}"/>
              </a:ext>
            </a:extLst>
          </p:cNvPr>
          <p:cNvSpPr txBox="1">
            <a:spLocks/>
          </p:cNvSpPr>
          <p:nvPr/>
        </p:nvSpPr>
        <p:spPr>
          <a:xfrm>
            <a:off x="8077200" y="609600"/>
            <a:ext cx="2819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TW" sz="1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30</a:t>
            </a:r>
            <a:r>
              <a:rPr lang="zh-TW" altLang="en-US" sz="1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天</a:t>
            </a:r>
            <a:r>
              <a:rPr lang="zh-CN" altLang="en-US" sz="18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为穆斯林世界祷告</a:t>
            </a:r>
            <a:endParaRPr lang="en-MY" sz="1800" b="1" dirty="0">
              <a:solidFill>
                <a:schemeClr val="accent6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D17674-6A85-436C-BD8A-35D0006C55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95" r="11113"/>
          <a:stretch/>
        </p:blipFill>
        <p:spPr>
          <a:xfrm>
            <a:off x="-1" y="0"/>
            <a:ext cx="3352801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00BE0E-9FBD-48CE-83DF-7D8064FEE1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72800" y="313862"/>
            <a:ext cx="924478" cy="9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36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33800" y="2667000"/>
            <a:ext cx="8305800" cy="5324938"/>
          </a:xfrm>
        </p:spPr>
        <p:txBody>
          <a:bodyPr>
            <a:no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zh-CN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全能的上帝，我为谢里夫圣经翻译感谢你，</a:t>
            </a:r>
            <a:br>
              <a:rPr lang="zh-CN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它以简单明瞭的方式把你的话呈现给穆斯林。</a:t>
            </a:r>
            <a:br>
              <a:rPr lang="zh-CN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祈求阿拉伯世界各地的穆斯林以喜悦和开放的心接受你的话。除去仇敌竖立的障碍，改变那些禁止你话语的心和态度。 </a:t>
            </a:r>
            <a:br>
              <a:rPr lang="zh-CN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请在北非，中东和阿拉伯湾的每个城市和乡村，</a:t>
            </a:r>
            <a:br>
              <a:rPr lang="zh-CN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开启分发谢里夫圣经的大门。</a:t>
            </a:r>
            <a:br>
              <a:rPr lang="en-MY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br>
              <a:rPr lang="en-MY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愿每一位收到谢里夫圣经的人，都查考它，</a:t>
            </a:r>
            <a:br>
              <a:rPr lang="zh-CN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生命被改变，得安慰，信心被建立。</a:t>
            </a:r>
            <a:br>
              <a:rPr lang="zh-CN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奉耶稣的名祷告。阿们。</a:t>
            </a:r>
            <a:endParaRPr lang="zh-TW" alt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028" name="Picture 4" descr="Arabic Bible, Sharif Translation (Arabic Edition): International Sharif  Bible Society: 9780976601401: Amazon.com: Books">
            <a:extLst>
              <a:ext uri="{FF2B5EF4-FFF2-40B4-BE49-F238E27FC236}">
                <a16:creationId xmlns:a16="http://schemas.microsoft.com/office/drawing/2014/main" id="{B223048E-E067-41D6-95C4-E37F9EAD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3057525" cy="422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4200A3-4B18-4B47-B6AE-74CCA0F60A66}"/>
              </a:ext>
            </a:extLst>
          </p:cNvPr>
          <p:cNvSpPr txBox="1"/>
          <p:nvPr/>
        </p:nvSpPr>
        <p:spPr>
          <a:xfrm>
            <a:off x="3712029" y="1219200"/>
            <a:ext cx="7391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Sharif Bible </a:t>
            </a:r>
            <a:r>
              <a:rPr lang="zh-CN" altLang="en-US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穆斯林阿拉伯语谢里夫圣经出版</a:t>
            </a:r>
          </a:p>
          <a:p>
            <a:r>
              <a:rPr lang="zh-CN" altLang="en-US" sz="2400" i="0" dirty="0">
                <a:solidFill>
                  <a:schemeClr val="accent6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谢里夫圣经 </a:t>
            </a:r>
            <a:r>
              <a:rPr lang="en-US" altLang="zh-CN" sz="2400" i="0" dirty="0">
                <a:solidFill>
                  <a:schemeClr val="accent6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 </a:t>
            </a:r>
            <a:r>
              <a:rPr lang="zh-CN" altLang="en-US" sz="2400" i="0" dirty="0">
                <a:solidFill>
                  <a:schemeClr val="accent6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专为阿拉伯穆斯林 ，用他们熟悉的文字、</a:t>
            </a:r>
            <a:br>
              <a:rPr lang="zh-CN" altLang="en-US" sz="2400" i="0" dirty="0">
                <a:solidFill>
                  <a:schemeClr val="accent6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400" i="0" dirty="0">
                <a:solidFill>
                  <a:schemeClr val="accent6">
                    <a:lumMod val="75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名称、表达方式和格式翻译的圣经。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F8DB0C0D-9BE1-418F-996C-843D3C0AD177}"/>
              </a:ext>
            </a:extLst>
          </p:cNvPr>
          <p:cNvSpPr txBox="1">
            <a:spLocks/>
          </p:cNvSpPr>
          <p:nvPr/>
        </p:nvSpPr>
        <p:spPr>
          <a:xfrm>
            <a:off x="8077200" y="609600"/>
            <a:ext cx="2819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TW" sz="1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30</a:t>
            </a:r>
            <a:r>
              <a:rPr lang="zh-TW" altLang="en-US" sz="1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天</a:t>
            </a:r>
            <a:r>
              <a:rPr lang="zh-CN" altLang="en-US" sz="18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为穆斯林世界祷告</a:t>
            </a:r>
            <a:endParaRPr lang="en-MY" sz="1800" b="1" dirty="0">
              <a:solidFill>
                <a:schemeClr val="accent6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1721D0-6C44-450B-8C11-2F49EE934D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72800" y="313862"/>
            <a:ext cx="924478" cy="9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81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1" y="1371600"/>
            <a:ext cx="11363877" cy="5172538"/>
          </a:xfrm>
        </p:spPr>
        <p:txBody>
          <a:bodyPr>
            <a:noAutofit/>
          </a:bodyPr>
          <a:lstStyle/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585858"/>
                </a:solidFill>
                <a:effectLst/>
                <a:latin typeface="Arial" panose="020B0604020202020204" pitchFamily="34" charset="0"/>
                <a:ea typeface="Lato"/>
              </a:rPr>
              <a:t>「如果他们违背正道，那麽，你们在哪裡发现他们，就在哪裡捕杀他们。」</a:t>
            </a:r>
            <a:b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585858"/>
                </a:solidFill>
                <a:effectLst/>
                <a:latin typeface="Arial" panose="020B0604020202020204" pitchFamily="34" charset="0"/>
                <a:ea typeface="Lato"/>
              </a:rPr>
            </a:b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rgbClr val="585858"/>
                </a:solidFill>
                <a:effectLst/>
                <a:latin typeface="Arial" panose="020B0604020202020204" pitchFamily="34" charset="0"/>
                <a:ea typeface="Lato"/>
              </a:rPr>
              <a:t>                                                                                                               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585858"/>
                </a:solidFill>
                <a:effectLst/>
                <a:latin typeface="Arial" panose="020B0604020202020204" pitchFamily="34" charset="0"/>
                <a:ea typeface="Lato"/>
              </a:rPr>
              <a:t>—— 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rgbClr val="585858"/>
                </a:solidFill>
                <a:effectLst/>
                <a:latin typeface="Arial" panose="020B0604020202020204" pitchFamily="34" charset="0"/>
                <a:ea typeface="Lato"/>
              </a:rPr>
              <a:t>古兰经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585858"/>
                </a:solidFill>
                <a:effectLst/>
                <a:latin typeface="Arial" panose="020B0604020202020204" pitchFamily="34" charset="0"/>
                <a:ea typeface="Lato"/>
              </a:rPr>
              <a:t>4:89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rgbClr val="585858"/>
                </a:solidFill>
                <a:effectLst/>
                <a:latin typeface="Arial" panose="020B0604020202020204" pitchFamily="34" charset="0"/>
                <a:ea typeface="Lato"/>
              </a:rPr>
              <a:t>下</a:t>
            </a:r>
          </a:p>
          <a:p>
            <a:pPr marL="0" indent="0">
              <a:lnSpc>
                <a:spcPts val="2800"/>
              </a:lnSpc>
              <a:spcBef>
                <a:spcPts val="600"/>
              </a:spcBef>
              <a:buNone/>
            </a:pPr>
            <a:r>
              <a:rPr lang="zh-CN" altLang="en-US" sz="2400" b="0" i="0" dirty="0">
                <a:solidFill>
                  <a:srgbClr val="58585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为了跟随耶稣基督，史无前例、难以估量的穆斯林男女，</a:t>
            </a:r>
            <a:br>
              <a:rPr lang="zh-CN" altLang="en-US" sz="2400" b="0" i="0" dirty="0">
                <a:solidFill>
                  <a:srgbClr val="58585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400" b="0" i="0" dirty="0">
                <a:solidFill>
                  <a:srgbClr val="58585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正小心翼翼地在他们所属的社会洪流中付上沉重代价逆流前行，让我们记念。</a:t>
            </a:r>
            <a:br>
              <a:rPr lang="en-MY" altLang="zh-CN" sz="2400" b="0" i="0" dirty="0">
                <a:solidFill>
                  <a:srgbClr val="58585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br>
              <a:rPr lang="en-MY" altLang="zh-CN" sz="2400" b="0" i="0" dirty="0">
                <a:solidFill>
                  <a:srgbClr val="58585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4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神阿，在斋戒月期间，穆斯林归主者面对的压力会增加，</a:t>
            </a:r>
            <a:br>
              <a:rPr lang="zh-CN" altLang="en-US" sz="24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4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我们同心为那些被家人逐出家园、失去朋友、更可能会被杀的穆斯林归主者祷告</a:t>
            </a:r>
            <a:r>
              <a:rPr lang="en-US" altLang="zh-CN" sz="24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; </a:t>
            </a:r>
            <a:br>
              <a:rPr lang="en-US" altLang="zh-CN" sz="24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4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求神看顾他们，不受伤害；求神在他们孤立无助害怕时，</a:t>
            </a:r>
            <a:br>
              <a:rPr lang="zh-CN" altLang="en-US" sz="24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4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安慰引导他们，为他们开出路， 让他们在教会裡找到新的家人。</a:t>
            </a:r>
            <a:br>
              <a:rPr lang="en-MY" altLang="zh-CN" sz="24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br>
              <a:rPr lang="en-MY" altLang="zh-CN" sz="24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2400" b="1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我们同心把无法有教会聚集的穆斯林归主者交託恩主，保守他们常在主的爱中，</a:t>
            </a:r>
            <a:br>
              <a:rPr lang="zh-CN" altLang="en-US" sz="2400" b="1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2400" b="1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祈求他们能读到圣经，心裡记住神的话，祷告常蒙垂听，</a:t>
            </a:r>
            <a:br>
              <a:rPr lang="zh-CN" altLang="en-US" sz="2400" b="1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2400" b="1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得以在各样的事上力上加力，可以凡事欢欢喜喜地宽容忍耐。</a:t>
            </a:r>
            <a:br>
              <a:rPr lang="zh-CN" altLang="en-US" sz="2400" b="1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2400" b="1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奉基督耶稣的圣名，阿们。</a:t>
            </a:r>
          </a:p>
          <a:p>
            <a:pPr marL="0" indent="0">
              <a:lnSpc>
                <a:spcPts val="2800"/>
              </a:lnSpc>
              <a:spcBef>
                <a:spcPts val="600"/>
              </a:spcBef>
              <a:buNone/>
            </a:pPr>
            <a:endParaRPr lang="zh-CN" altLang="en-US" sz="2400" b="1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2800"/>
              </a:lnSpc>
              <a:spcBef>
                <a:spcPts val="600"/>
              </a:spcBef>
              <a:buNone/>
            </a:pPr>
            <a:endParaRPr lang="en-US" sz="2400" b="1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C0BD9B81-7CAE-46E0-BAC4-6D90E9856016}"/>
              </a:ext>
            </a:extLst>
          </p:cNvPr>
          <p:cNvSpPr txBox="1">
            <a:spLocks/>
          </p:cNvSpPr>
          <p:nvPr/>
        </p:nvSpPr>
        <p:spPr>
          <a:xfrm>
            <a:off x="533401" y="775602"/>
            <a:ext cx="3581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为穆斯林归主者祷告</a:t>
            </a:r>
            <a:endParaRPr lang="zh-TW" altLang="en-US" sz="2800" b="1" dirty="0">
              <a:solidFill>
                <a:schemeClr val="accent6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64E08FD1-0302-4447-8840-A1DA716F4D13}"/>
              </a:ext>
            </a:extLst>
          </p:cNvPr>
          <p:cNvSpPr txBox="1">
            <a:spLocks/>
          </p:cNvSpPr>
          <p:nvPr/>
        </p:nvSpPr>
        <p:spPr>
          <a:xfrm>
            <a:off x="8077200" y="609600"/>
            <a:ext cx="2819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TW" sz="1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30</a:t>
            </a:r>
            <a:r>
              <a:rPr lang="zh-TW" altLang="en-US" sz="1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天</a:t>
            </a:r>
            <a:r>
              <a:rPr lang="zh-CN" altLang="en-US" sz="18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为穆斯林世界祷告</a:t>
            </a:r>
            <a:endParaRPr lang="en-MY" sz="1800" b="1" dirty="0">
              <a:solidFill>
                <a:schemeClr val="accent6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6ADD0-588E-4564-AD9C-E2E38E27B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9B83B1-FAE0-4220-B391-15CCA3C5E7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72800" y="313862"/>
            <a:ext cx="924478" cy="9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46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0000"/>
            </a:gs>
            <a:gs pos="97000">
              <a:srgbClr val="7A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156C31-8894-454A-96DA-FF913E148B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96" b="-18552"/>
          <a:stretch/>
        </p:blipFill>
        <p:spPr>
          <a:xfrm>
            <a:off x="7696200" y="2514600"/>
            <a:ext cx="2192143" cy="381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BECD9B-835A-42BA-9EBD-CD47B273AC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244" y="1066800"/>
            <a:ext cx="5769217" cy="476644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236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7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10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1" y="1237343"/>
            <a:ext cx="10937173" cy="5172538"/>
          </a:xfrm>
        </p:spPr>
        <p:txBody>
          <a:bodyPr>
            <a:noAutofit/>
          </a:bodyPr>
          <a:lstStyle/>
          <a:p>
            <a:pPr marL="0" indent="-27432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US" sz="2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讚美万有的主，你拣选了</a:t>
            </a:r>
            <a:r>
              <a:rPr lang="en-US" altLang="zh-CN" sz="2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(              ) </a:t>
            </a:r>
            <a:r>
              <a:rPr lang="zh-CN" altLang="en-US" sz="2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，为他们预备一个作你见证的地方，</a:t>
            </a:r>
            <a:br>
              <a:rPr lang="zh-CN" altLang="en-US" sz="2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2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愿圣灵赐他谦虚、温柔、忍耐、宽容仁爱的心，尊重、欣赏工场上的人和事。</a:t>
            </a:r>
            <a:br>
              <a:rPr lang="zh-CN" altLang="en-US" sz="2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2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祝福</a:t>
            </a:r>
            <a:r>
              <a:rPr lang="en-US" altLang="zh-CN" sz="2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(              )</a:t>
            </a:r>
            <a:r>
              <a:rPr lang="zh-CN" altLang="en-US" sz="2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蒙圣灵赐他们有说当地方言的恩赐，得着口才，能以放胆，开口讲明福音的奥祕，好让主的道快快传开。</a:t>
            </a:r>
            <a:br>
              <a:rPr lang="en-MY" altLang="zh-TW" sz="2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endParaRPr lang="en-MY" altLang="zh-TW" sz="2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-27432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US" sz="2400" b="1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在今年的穆斯林斋戒月期间，求神保守</a:t>
            </a:r>
            <a:r>
              <a:rPr lang="en-US" altLang="zh-CN" sz="2400" b="1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(              )</a:t>
            </a:r>
            <a:r>
              <a:rPr lang="zh-CN" altLang="en-US" sz="2400" b="1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常在主的爱中，时常顺服圣灵，渴慕神话语、祷告有力、胜过罪恶。愿你的权能彰显在你差派他们所到之处；</a:t>
            </a:r>
            <a:br>
              <a:rPr lang="zh-CN" altLang="en-US" sz="2400" b="1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2400" b="1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又能靠着主认出每个你为他们所开的传福音之门，遇见主所预备的平安之子。</a:t>
            </a:r>
            <a:br>
              <a:rPr lang="en-MY" altLang="zh-TW" sz="2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endParaRPr lang="en-MY" altLang="zh-TW" sz="2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-27432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US" sz="2400" b="1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看顾他们每天出入都平安；脱离无理之恶人</a:t>
            </a:r>
            <a:r>
              <a:rPr lang="en-US" altLang="zh-CN" sz="2400" b="1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, </a:t>
            </a:r>
            <a:r>
              <a:rPr lang="zh-CN" altLang="en-US" sz="2400" b="1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免受伤害；保守</a:t>
            </a:r>
            <a:r>
              <a:rPr lang="en-US" altLang="zh-CN" sz="2400" b="1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(              )</a:t>
            </a:r>
            <a:r>
              <a:rPr lang="zh-CN" altLang="en-US" sz="2400" b="1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探访、作见证、教导、栽培的服事，求神坚固听道者的信心，改变抗拒神话语人的心；</a:t>
            </a:r>
            <a:br>
              <a:rPr lang="zh-CN" altLang="en-US" sz="2400" b="1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2400" b="1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愿你的权能彰显在你差派他们所到之处。奉基督耶稣的圣名，阿们。</a:t>
            </a:r>
            <a:endParaRPr lang="en-US" altLang="zh-CN" sz="2400" b="1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C0BD9B81-7CAE-46E0-BAC4-6D90E9856016}"/>
              </a:ext>
            </a:extLst>
          </p:cNvPr>
          <p:cNvSpPr txBox="1">
            <a:spLocks/>
          </p:cNvSpPr>
          <p:nvPr/>
        </p:nvSpPr>
        <p:spPr>
          <a:xfrm>
            <a:off x="533401" y="723900"/>
            <a:ext cx="3048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為穆宣工人禱告</a:t>
            </a:r>
            <a:endParaRPr lang="zh-TW" altLang="en-US" sz="2800" b="1" dirty="0">
              <a:solidFill>
                <a:schemeClr val="accent6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64E08FD1-0302-4447-8840-A1DA716F4D13}"/>
              </a:ext>
            </a:extLst>
          </p:cNvPr>
          <p:cNvSpPr txBox="1">
            <a:spLocks/>
          </p:cNvSpPr>
          <p:nvPr/>
        </p:nvSpPr>
        <p:spPr>
          <a:xfrm>
            <a:off x="8077200" y="609600"/>
            <a:ext cx="2819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TW" sz="1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30</a:t>
            </a:r>
            <a:r>
              <a:rPr lang="zh-TW" altLang="en-US" sz="1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天</a:t>
            </a:r>
            <a:r>
              <a:rPr lang="zh-CN" altLang="en-US" sz="18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为穆斯林世界祷告</a:t>
            </a:r>
            <a:endParaRPr lang="en-MY" sz="1800" b="1" dirty="0">
              <a:solidFill>
                <a:schemeClr val="accent6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5C06F6-0E68-4210-9C1D-46E55CC978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72800" y="313862"/>
            <a:ext cx="924478" cy="9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8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1865</TotalTime>
  <Words>2304</Words>
  <Application>Microsoft Office PowerPoint</Application>
  <PresentationFormat>Widescreen</PresentationFormat>
  <Paragraphs>75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Microsoft JhengHei</vt:lpstr>
      <vt:lpstr>Microsoft YaHei UI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為穆斯林歸主運動感謝神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Esther</dc:creator>
  <cp:lastModifiedBy>Yeng Shiow Lim</cp:lastModifiedBy>
  <cp:revision>503</cp:revision>
  <dcterms:created xsi:type="dcterms:W3CDTF">2020-11-06T17:04:32Z</dcterms:created>
  <dcterms:modified xsi:type="dcterms:W3CDTF">2021-04-02T03:06:24Z</dcterms:modified>
</cp:coreProperties>
</file>